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tiff" ContentType="image/tiff"/>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19"/>
  </p:notesMasterIdLst>
  <p:sldIdLst>
    <p:sldId id="256" r:id="rId2"/>
    <p:sldId id="262" r:id="rId3"/>
    <p:sldId id="258" r:id="rId4"/>
    <p:sldId id="257" r:id="rId5"/>
    <p:sldId id="259" r:id="rId6"/>
    <p:sldId id="261" r:id="rId7"/>
    <p:sldId id="260" r:id="rId8"/>
    <p:sldId id="266" r:id="rId9"/>
    <p:sldId id="264" r:id="rId10"/>
    <p:sldId id="267" r:id="rId11"/>
    <p:sldId id="271" r:id="rId12"/>
    <p:sldId id="263" r:id="rId13"/>
    <p:sldId id="268" r:id="rId14"/>
    <p:sldId id="269" r:id="rId15"/>
    <p:sldId id="270" r:id="rId16"/>
    <p:sldId id="272" r:id="rId17"/>
    <p:sldId id="265" r:id="rId18"/>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34" d="100"/>
          <a:sy n="34" d="100"/>
        </p:scale>
        <p:origin x="-1410" y="-90"/>
      </p:cViewPr>
      <p:guideLst>
        <p:guide orient="horz" pos="2160"/>
        <p:guide pos="288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jpeg>
</file>

<file path=ppt/media/image3.tif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090CD21-A14F-4303-BEE5-D47DBD22DE5F}" type="datetimeFigureOut">
              <a:rPr lang="en-US" smtClean="0"/>
              <a:pPr/>
              <a:t>5/28/2014</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2B5126D-3AD2-4931-9E7B-03EEFD4D9C47}" type="slidenum">
              <a:rPr lang="en-US" smtClean="0"/>
              <a:pPr/>
              <a:t>‹#›</a:t>
            </a:fld>
            <a:endParaRPr lang="en-US" dirty="0"/>
          </a:p>
        </p:txBody>
      </p:sp>
    </p:spTree>
    <p:extLst>
      <p:ext uri="{BB962C8B-B14F-4D97-AF65-F5344CB8AC3E}">
        <p14:creationId xmlns:p14="http://schemas.microsoft.com/office/powerpoint/2010/main" xmlns="" val="6065271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www.fhcrc.org/en/treatment/long-term-follow-up/FAQs/transplantation.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www.hopkinsmedicine.org/healthlibrary/conditions/hematology_and_blood_disorders/bone_marrow_transplantation_85,P00086/"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cancer.org/treatment/treatmentsandsideeffects/treatmenttypes/bonemarrowandperipheralbloodstemcelltransplant/stem-cell-transplant-transplant-process"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2B5126D-3AD2-4931-9E7B-03EEFD4D9C47}" type="slidenum">
              <a:rPr lang="en-US" smtClean="0"/>
              <a:pPr/>
              <a:t>1</a:t>
            </a:fld>
            <a:endParaRPr lang="en-US" dirty="0"/>
          </a:p>
        </p:txBody>
      </p:sp>
    </p:spTree>
    <p:extLst>
      <p:ext uri="{BB962C8B-B14F-4D97-AF65-F5344CB8AC3E}">
        <p14:creationId xmlns:p14="http://schemas.microsoft.com/office/powerpoint/2010/main" xmlns="" val="17383207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effectLst/>
                <a:latin typeface="+mn-lt"/>
                <a:ea typeface="+mn-ea"/>
                <a:cs typeface="+mn-cs"/>
                <a:hlinkClick r:id="rId3"/>
              </a:rPr>
              <a:t>http://www.fhcrc.org/en/treatment/long-term-follow-up/FAQs/transplantation.html</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2B5126D-3AD2-4931-9E7B-03EEFD4D9C47}" type="slidenum">
              <a:rPr lang="en-US" smtClean="0"/>
              <a:pPr/>
              <a:t>3</a:t>
            </a:fld>
            <a:endParaRPr lang="en-US" dirty="0"/>
          </a:p>
        </p:txBody>
      </p:sp>
    </p:spTree>
    <p:extLst>
      <p:ext uri="{BB962C8B-B14F-4D97-AF65-F5344CB8AC3E}">
        <p14:creationId xmlns:p14="http://schemas.microsoft.com/office/powerpoint/2010/main" xmlns="" val="25781882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sng" kern="1200" dirty="0" smtClean="0">
                <a:solidFill>
                  <a:schemeClr val="tx1"/>
                </a:solidFill>
                <a:effectLst/>
                <a:latin typeface="+mn-lt"/>
                <a:ea typeface="+mn-ea"/>
                <a:cs typeface="+mn-cs"/>
                <a:hlinkClick r:id="rId3"/>
              </a:rPr>
              <a:t>http://www.hopkinsmedicine.org/healthlibrary/conditions/hematology_and_blood_disorders/bone_marrow_transplantation_85,P00086/</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92B5126D-3AD2-4931-9E7B-03EEFD4D9C47}" type="slidenum">
              <a:rPr lang="en-US" smtClean="0"/>
              <a:pPr/>
              <a:t>6</a:t>
            </a:fld>
            <a:endParaRPr lang="en-US" dirty="0"/>
          </a:p>
        </p:txBody>
      </p:sp>
    </p:spTree>
    <p:extLst>
      <p:ext uri="{BB962C8B-B14F-4D97-AF65-F5344CB8AC3E}">
        <p14:creationId xmlns:p14="http://schemas.microsoft.com/office/powerpoint/2010/main" xmlns="" val="1808352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effectLst/>
                <a:latin typeface="+mn-lt"/>
                <a:ea typeface="+mn-ea"/>
                <a:cs typeface="+mn-cs"/>
                <a:hlinkClick r:id="rId3"/>
              </a:rPr>
              <a:t>http://www.cancer.org/treatment/treatmentsandsideeffects/treatmenttypes/bonemarrowandperipheralbloodstemcelltransplant/stem-cell-transplant-transplant-process</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2B5126D-3AD2-4931-9E7B-03EEFD4D9C47}" type="slidenum">
              <a:rPr lang="en-US" smtClean="0"/>
              <a:pPr/>
              <a:t>7</a:t>
            </a:fld>
            <a:endParaRPr lang="en-US" dirty="0"/>
          </a:p>
        </p:txBody>
      </p:sp>
    </p:spTree>
    <p:extLst>
      <p:ext uri="{BB962C8B-B14F-4D97-AF65-F5344CB8AC3E}">
        <p14:creationId xmlns:p14="http://schemas.microsoft.com/office/powerpoint/2010/main" xmlns="" val="7994251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ight Triangle 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rot="19140000">
            <a:off x="817112" y="1730403"/>
            <a:ext cx="5648623" cy="1204306"/>
          </a:xfrm>
        </p:spPr>
        <p:txBody>
          <a:bodyPr bIns="9144" anchor="b"/>
          <a:lstStyle>
            <a:lvl1pPr>
              <a:defRPr sz="3200"/>
            </a:lvl1pPr>
          </a:lstStyle>
          <a:p>
            <a:r>
              <a:rPr lang="en-US" smtClean="0"/>
              <a:t>Click to edit Master title style</a:t>
            </a:r>
            <a:endParaRPr lang="en-US" dirty="0"/>
          </a:p>
        </p:txBody>
      </p:sp>
      <p:sp>
        <p:nvSpPr>
          <p:cNvPr id="3" name="Subtitle 2"/>
          <p:cNvSpPr>
            <a:spLocks noGrp="1"/>
          </p:cNvSpPr>
          <p:nvPr>
            <p:ph type="subTitle" idx="1"/>
          </p:nvPr>
        </p:nvSpPr>
        <p:spPr>
          <a:xfrm rot="19140000">
            <a:off x="1212277" y="2470925"/>
            <a:ext cx="6511131" cy="329259"/>
          </a:xfrm>
        </p:spPr>
        <p:txBody>
          <a:bodyPr tIns="9144">
            <a:normAutofit/>
          </a:bodyPr>
          <a:lstStyle>
            <a:lvl1pPr marL="0" indent="0" algn="l">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9"/>
            <a:ext cx="2057400" cy="46783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9"/>
            <a:ext cx="6019800" cy="467836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Freeform 7"/>
          <p:cNvSpPr/>
          <p:nvPr/>
        </p:nvSpPr>
        <p:spPr>
          <a:xfrm>
            <a:off x="-2380" y="-925"/>
            <a:ext cx="9146380" cy="6858925"/>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2002901">
                <a:moveTo>
                  <a:pt x="0" y="2002901"/>
                </a:moveTo>
                <a:lnTo>
                  <a:pt x="2836585" y="0"/>
                </a:lnTo>
                <a:lnTo>
                  <a:pt x="3352800" y="270"/>
                </a:lnTo>
                <a:lnTo>
                  <a:pt x="3352800" y="2002901"/>
                </a:lnTo>
                <a:lnTo>
                  <a:pt x="0" y="2002901"/>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ight Triangle 6"/>
          <p:cNvSpPr/>
          <p:nvPr/>
        </p:nvSpPr>
        <p:spPr>
          <a:xfrm>
            <a:off x="0" y="2647950"/>
            <a:ext cx="3571875" cy="4210050"/>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rot="19140000">
            <a:off x="819399" y="1726737"/>
            <a:ext cx="5650992" cy="1207509"/>
          </a:xfrm>
        </p:spPr>
        <p:txBody>
          <a:bodyPr bIns="9144" anchor="b"/>
          <a:lstStyle>
            <a:lvl1pPr algn="l">
              <a:defRPr kumimoji="0" lang="en-US" sz="3200" b="0" i="0" u="none" strike="noStrike" kern="1200" cap="all" spc="0" normalizeH="0" baseline="0" noProof="0" dirty="0" smtClean="0">
                <a:ln>
                  <a:noFill/>
                </a:ln>
                <a:solidFill>
                  <a:schemeClr val="tx1"/>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Text Placeholder 2"/>
          <p:cNvSpPr>
            <a:spLocks noGrp="1"/>
          </p:cNvSpPr>
          <p:nvPr>
            <p:ph type="body" idx="1"/>
          </p:nvPr>
        </p:nvSpPr>
        <p:spPr>
          <a:xfrm rot="19140000">
            <a:off x="1216152" y="2468304"/>
            <a:ext cx="6510528" cy="329184"/>
          </a:xfrm>
        </p:spPr>
        <p:txBody>
          <a:bodyPr anchor="t">
            <a:normAutofit/>
          </a:bodyPr>
          <a:lstStyle>
            <a:lvl1pPr marL="0" indent="0">
              <a:buNone/>
              <a:defRPr kumimoji="0" lang="en-US" sz="1400" b="0" i="0" u="none" strike="noStrike" kern="1200" cap="all" spc="400" normalizeH="0" baseline="0" noProof="0" dirty="0" smtClean="0">
                <a:ln>
                  <a:noFill/>
                </a:ln>
                <a:solidFill>
                  <a:schemeClr val="tx1"/>
                </a:solidFill>
                <a:effectLst/>
                <a:uLnTx/>
                <a:uFillTx/>
                <a:latin typeface="+mn-lt"/>
                <a:ea typeface="+mj-ea"/>
                <a:cs typeface="Tunga" pitchFamily="2"/>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marL="0" marR="0" lvl="0" indent="0" algn="l" defTabSz="914400" rtl="0" eaLnBrk="1" fontAlgn="auto" latinLnBrk="0" hangingPunct="1">
              <a:lnSpc>
                <a:spcPct val="100000"/>
              </a:lnSpc>
              <a:spcBef>
                <a:spcPts val="0"/>
              </a:spcBef>
              <a:spcAft>
                <a:spcPts val="0"/>
              </a:spcAft>
              <a:buClr>
                <a:schemeClr val="accent1"/>
              </a:buClr>
              <a:buSzPct val="100000"/>
              <a:buFont typeface="Arial" pitchFamily="34" charset="0"/>
              <a:buNone/>
              <a:tabLst/>
              <a:defRPr/>
            </a:pPr>
            <a:r>
              <a:rPr lang="en-US" smtClean="0"/>
              <a:t>Click to edit Master text styles</a:t>
            </a:r>
          </a:p>
        </p:txBody>
      </p:sp>
      <p:sp>
        <p:nvSpPr>
          <p:cNvPr id="4" name="Date Placeholder 3"/>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22960"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00016" y="1097280"/>
            <a:ext cx="3200400" cy="371246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706675-7259-4FE8-85A8-892C845B86BF}" type="slidenum">
              <a:rPr lang="en-US" smtClean="0"/>
              <a:pPr/>
              <a:t>‹#›</a:t>
            </a:fld>
            <a:endParaRPr lang="en-US" dirty="0"/>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822960"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4" name="Content Placeholder 3"/>
          <p:cNvSpPr>
            <a:spLocks noGrp="1"/>
          </p:cNvSpPr>
          <p:nvPr>
            <p:ph sz="half" idx="2"/>
          </p:nvPr>
        </p:nvSpPr>
        <p:spPr>
          <a:xfrm>
            <a:off x="819150"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00016" y="1097280"/>
            <a:ext cx="3200400" cy="548640"/>
          </a:xfrm>
        </p:spPr>
        <p:txBody>
          <a:bodyPr anchor="b">
            <a:normAutofit/>
          </a:bodyPr>
          <a:lstStyle>
            <a:lvl1pPr marL="0" indent="0">
              <a:buNone/>
              <a:defRPr lang="en-US" sz="1400" b="0" kern="1200" cap="all" spc="400" baseline="0" dirty="0" smtClean="0">
                <a:solidFill>
                  <a:schemeClr val="tx1"/>
                </a:solidFill>
                <a:latin typeface="+mn-lt"/>
                <a:ea typeface="+mj-ea"/>
                <a:cs typeface="Tunga" pitchFamily="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00000"/>
              </a:lnSpc>
              <a:spcBef>
                <a:spcPts val="0"/>
              </a:spcBef>
              <a:spcAft>
                <a:spcPts val="0"/>
              </a:spcAft>
              <a:buClr>
                <a:schemeClr val="accent1"/>
              </a:buClr>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4700016" y="1701848"/>
            <a:ext cx="3200400" cy="31089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7" name="Right Triangle 16"/>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ight Triangle 17"/>
          <p:cNvSpPr/>
          <p:nvPr/>
        </p:nvSpPr>
        <p:spPr>
          <a:xfrm rot="5400000">
            <a:off x="433389" y="-433387"/>
            <a:ext cx="6858000" cy="7724778"/>
          </a:xfrm>
          <a:prstGeom prst="rtTriangle">
            <a:avLst/>
          </a:pr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US" sz="1800" kern="1200" dirty="0">
              <a:solidFill>
                <a:schemeClr val="lt1"/>
              </a:solidFill>
              <a:latin typeface="+mn-lt"/>
              <a:ea typeface="+mn-ea"/>
              <a:cs typeface="+mn-cs"/>
            </a:endParaRPr>
          </a:p>
        </p:txBody>
      </p:sp>
      <p:sp>
        <p:nvSpPr>
          <p:cNvPr id="2" name="Title 1"/>
          <p:cNvSpPr>
            <a:spLocks noGrp="1"/>
          </p:cNvSpPr>
          <p:nvPr>
            <p:ph type="title"/>
          </p:nvPr>
        </p:nvSpPr>
        <p:spPr>
          <a:xfrm rot="19140000">
            <a:off x="784930" y="1576103"/>
            <a:ext cx="5212080" cy="1089427"/>
          </a:xfrm>
        </p:spPr>
        <p:txBody>
          <a:bodyPr bIns="0" anchor="b"/>
          <a:lstStyle>
            <a:lvl1pPr algn="l">
              <a:defRPr kumimoji="0" lang="en-US" sz="2800" b="0" i="0" u="none" strike="noStrike" kern="1200" cap="all" spc="0" normalizeH="0" baseline="0" noProof="0" dirty="0" smtClean="0">
                <a:ln>
                  <a:noFill/>
                </a:ln>
                <a:solidFill>
                  <a:srgbClr val="FFFFFF"/>
                </a:solidFill>
                <a:effectLst/>
                <a:uLnTx/>
                <a:uFillTx/>
                <a:latin typeface="+mj-lt"/>
                <a:ea typeface="+mj-ea"/>
                <a:cs typeface="+mj-cs"/>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smtClean="0"/>
              <a:t>Click to edit Master title style</a:t>
            </a:r>
            <a:endParaRPr lang="en-US" dirty="0"/>
          </a:p>
        </p:txBody>
      </p:sp>
      <p:sp>
        <p:nvSpPr>
          <p:cNvPr id="3" name="Content Placeholder 2"/>
          <p:cNvSpPr>
            <a:spLocks noGrp="1"/>
          </p:cNvSpPr>
          <p:nvPr>
            <p:ph idx="1"/>
          </p:nvPr>
        </p:nvSpPr>
        <p:spPr>
          <a:xfrm>
            <a:off x="4749552" y="2618912"/>
            <a:ext cx="3807779" cy="332468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rot="19140000">
            <a:off x="1297954" y="2253385"/>
            <a:ext cx="5794760" cy="623314"/>
          </a:xfrm>
        </p:spPr>
        <p:txBody>
          <a:bodyPr>
            <a:normAutofit/>
          </a:bodyPr>
          <a:lstStyle>
            <a:lvl1pPr marL="0" indent="0">
              <a:buNone/>
              <a:defRPr lang="en-US" sz="1400" b="1" kern="1200" dirty="0" smtClean="0">
                <a:solidFill>
                  <a:srgbClr val="FFFFFF"/>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300"/>
              </a:spcBef>
              <a:spcAft>
                <a:spcPts val="0"/>
              </a:spcAft>
              <a:buClr>
                <a:schemeClr val="accent1"/>
              </a:buClr>
              <a:buSzPct val="100000"/>
              <a:buFont typeface="Arial" pitchFamily="34" charset="0"/>
              <a:buNone/>
              <a:tabLst/>
              <a:defRPr/>
            </a:pPr>
            <a:r>
              <a:rPr lang="en-US" smtClean="0"/>
              <a:t>Click to edit Master text styles</a:t>
            </a:r>
          </a:p>
        </p:txBody>
      </p:sp>
      <p:sp>
        <p:nvSpPr>
          <p:cNvPr id="5" name="Date Placeholder 4"/>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6" name="Footer Placeholder 5"/>
          <p:cNvSpPr>
            <a:spLocks noGrp="1"/>
          </p:cNvSpPr>
          <p:nvPr>
            <p:ph type="ftr" sz="quarter" idx="11"/>
          </p:nvPr>
        </p:nvSpPr>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ln>
            <a:solidFill>
              <a:schemeClr val="tx2"/>
            </a:solidFill>
          </a:ln>
        </p:spPr>
        <p:txBody>
          <a:bodyPr/>
          <a:lstStyle>
            <a:lvl1pPr>
              <a:defRPr>
                <a:solidFill>
                  <a:schemeClr val="tx2"/>
                </a:solidFill>
              </a:defRPr>
            </a:lvl1pPr>
          </a:lstStyle>
          <a:p>
            <a:fld id="{FE706675-7259-4FE8-85A8-892C845B86BF}"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Picture Placeholder 10"/>
          <p:cNvSpPr>
            <a:spLocks noGrp="1"/>
          </p:cNvSpPr>
          <p:nvPr>
            <p:ph type="pic" sz="quarter" idx="14"/>
          </p:nvPr>
        </p:nvSpPr>
        <p:spPr>
          <a:xfrm>
            <a:off x="2028825" y="0"/>
            <a:ext cx="7115175" cy="6858000"/>
          </a:xfrm>
          <a:custGeom>
            <a:avLst/>
            <a:gdLst>
              <a:gd name="connsiteX0" fmla="*/ 0 w 7104888"/>
              <a:gd name="connsiteY0" fmla="*/ 0 h 6858000"/>
              <a:gd name="connsiteX1" fmla="*/ 7104888 w 7104888"/>
              <a:gd name="connsiteY1" fmla="*/ 0 h 6858000"/>
              <a:gd name="connsiteX2" fmla="*/ 7104888 w 7104888"/>
              <a:gd name="connsiteY2" fmla="*/ 6858000 h 6858000"/>
              <a:gd name="connsiteX3" fmla="*/ 0 w 7104888"/>
              <a:gd name="connsiteY3" fmla="*/ 6858000 h 6858000"/>
              <a:gd name="connsiteX4" fmla="*/ 0 w 7104888"/>
              <a:gd name="connsiteY4" fmla="*/ 0 h 6858000"/>
              <a:gd name="connsiteX0" fmla="*/ 0 w 7104888"/>
              <a:gd name="connsiteY0" fmla="*/ 0 h 6858000"/>
              <a:gd name="connsiteX1" fmla="*/ 5695188 w 7104888"/>
              <a:gd name="connsiteY1" fmla="*/ 0 h 6858000"/>
              <a:gd name="connsiteX2" fmla="*/ 7104888 w 7104888"/>
              <a:gd name="connsiteY2" fmla="*/ 0 h 6858000"/>
              <a:gd name="connsiteX3" fmla="*/ 7104888 w 7104888"/>
              <a:gd name="connsiteY3" fmla="*/ 6858000 h 6858000"/>
              <a:gd name="connsiteX4" fmla="*/ 0 w 7104888"/>
              <a:gd name="connsiteY4" fmla="*/ 6858000 h 6858000"/>
              <a:gd name="connsiteX5" fmla="*/ 0 w 7104888"/>
              <a:gd name="connsiteY5"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0287 w 7115175"/>
              <a:gd name="connsiteY4" fmla="*/ 6858000 h 6858000"/>
              <a:gd name="connsiteX5" fmla="*/ 0 w 7115175"/>
              <a:gd name="connsiteY5" fmla="*/ 5048250 h 6858000"/>
              <a:gd name="connsiteX6" fmla="*/ 10287 w 7115175"/>
              <a:gd name="connsiteY6"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10287 w 7115175"/>
              <a:gd name="connsiteY5" fmla="*/ 6858000 h 6858000"/>
              <a:gd name="connsiteX6" fmla="*/ 0 w 7115175"/>
              <a:gd name="connsiteY6" fmla="*/ 5048250 h 6858000"/>
              <a:gd name="connsiteX7" fmla="*/ 10287 w 7115175"/>
              <a:gd name="connsiteY7" fmla="*/ 0 h 6858000"/>
              <a:gd name="connsiteX0" fmla="*/ 10287 w 7115175"/>
              <a:gd name="connsiteY0" fmla="*/ 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 name="connsiteX6" fmla="*/ 10287 w 7115175"/>
              <a:gd name="connsiteY6" fmla="*/ 0 h 6858000"/>
              <a:gd name="connsiteX0" fmla="*/ 0 w 7115175"/>
              <a:gd name="connsiteY0" fmla="*/ 5048250 h 6858000"/>
              <a:gd name="connsiteX1" fmla="*/ 5705475 w 7115175"/>
              <a:gd name="connsiteY1" fmla="*/ 0 h 6858000"/>
              <a:gd name="connsiteX2" fmla="*/ 7115175 w 7115175"/>
              <a:gd name="connsiteY2" fmla="*/ 0 h 6858000"/>
              <a:gd name="connsiteX3" fmla="*/ 7115175 w 7115175"/>
              <a:gd name="connsiteY3" fmla="*/ 6858000 h 6858000"/>
              <a:gd name="connsiteX4" fmla="*/ 1533526 w 7115175"/>
              <a:gd name="connsiteY4" fmla="*/ 6848475 h 6858000"/>
              <a:gd name="connsiteX5" fmla="*/ 0 w 7115175"/>
              <a:gd name="connsiteY5" fmla="*/ 504825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15175" h="6858000">
                <a:moveTo>
                  <a:pt x="0" y="5048250"/>
                </a:moveTo>
                <a:lnTo>
                  <a:pt x="5705475" y="0"/>
                </a:lnTo>
                <a:lnTo>
                  <a:pt x="7115175" y="0"/>
                </a:lnTo>
                <a:lnTo>
                  <a:pt x="7115175" y="6858000"/>
                </a:lnTo>
                <a:lnTo>
                  <a:pt x="1533526" y="6848475"/>
                </a:lnTo>
                <a:lnTo>
                  <a:pt x="0" y="5048250"/>
                </a:lnTo>
                <a:close/>
              </a:path>
            </a:pathLst>
          </a:custGeom>
          <a:solidFill>
            <a:schemeClr val="accent3">
              <a:alpha val="80000"/>
            </a:schemeClr>
          </a:solidFill>
        </p:spPr>
        <p:txBody>
          <a:bodyPr rIns="182880" anchor="ctr"/>
          <a:lstStyle>
            <a:lvl1pPr algn="r">
              <a:defRPr/>
            </a:lvl1pPr>
          </a:lstStyle>
          <a:p>
            <a:r>
              <a:rPr lang="en-US" dirty="0" smtClean="0"/>
              <a:t>Click icon to add picture</a:t>
            </a:r>
            <a:endParaRPr lang="en-US" dirty="0"/>
          </a:p>
        </p:txBody>
      </p:sp>
      <p:sp>
        <p:nvSpPr>
          <p:cNvPr id="9" name="Right Triangle 8"/>
          <p:cNvSpPr/>
          <p:nvPr/>
        </p:nvSpPr>
        <p:spPr>
          <a:xfrm>
            <a:off x="0" y="2647950"/>
            <a:ext cx="3571875" cy="4210050"/>
          </a:xfrm>
          <a:prstGeom prst="r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9"/>
          <p:cNvSpPr/>
          <p:nvPr/>
        </p:nvSpPr>
        <p:spPr>
          <a:xfrm>
            <a:off x="0" y="5048250"/>
            <a:ext cx="3571875" cy="1809750"/>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1809750 h 1809750"/>
              <a:gd name="connsiteX1" fmla="*/ 1895475 w 3571875"/>
              <a:gd name="connsiteY1" fmla="*/ 0 h 1809750"/>
              <a:gd name="connsiteX2" fmla="*/ 3571875 w 3571875"/>
              <a:gd name="connsiteY2" fmla="*/ 1809750 h 1809750"/>
              <a:gd name="connsiteX3" fmla="*/ 0 w 3571875"/>
              <a:gd name="connsiteY3" fmla="*/ 1809750 h 1809750"/>
              <a:gd name="connsiteX0" fmla="*/ 0 w 3571875"/>
              <a:gd name="connsiteY0" fmla="*/ 1809750 h 1809750"/>
              <a:gd name="connsiteX1" fmla="*/ 2038350 w 3571875"/>
              <a:gd name="connsiteY1" fmla="*/ 0 h 1809750"/>
              <a:gd name="connsiteX2" fmla="*/ 3571875 w 3571875"/>
              <a:gd name="connsiteY2" fmla="*/ 1809750 h 1809750"/>
              <a:gd name="connsiteX3" fmla="*/ 0 w 3571875"/>
              <a:gd name="connsiteY3" fmla="*/ 1809750 h 1809750"/>
            </a:gdLst>
            <a:ahLst/>
            <a:cxnLst>
              <a:cxn ang="0">
                <a:pos x="connsiteX0" y="connsiteY0"/>
              </a:cxn>
              <a:cxn ang="0">
                <a:pos x="connsiteX1" y="connsiteY1"/>
              </a:cxn>
              <a:cxn ang="0">
                <a:pos x="connsiteX2" y="connsiteY2"/>
              </a:cxn>
              <a:cxn ang="0">
                <a:pos x="connsiteX3" y="connsiteY3"/>
              </a:cxn>
            </a:cxnLst>
            <a:rect l="l" t="t" r="r" b="b"/>
            <a:pathLst>
              <a:path w="3571875" h="1809750">
                <a:moveTo>
                  <a:pt x="0" y="1809750"/>
                </a:moveTo>
                <a:lnTo>
                  <a:pt x="2038350" y="0"/>
                </a:lnTo>
                <a:lnTo>
                  <a:pt x="3571875" y="1809750"/>
                </a:lnTo>
                <a:lnTo>
                  <a:pt x="0" y="1809750"/>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rot="19140000">
            <a:off x="671197" y="1717501"/>
            <a:ext cx="5486400" cy="867444"/>
          </a:xfrm>
        </p:spPr>
        <p:txBody>
          <a:bodyPr anchor="b"/>
          <a:lstStyle>
            <a:lvl1pPr algn="l">
              <a:defRPr sz="2800" b="0">
                <a:latin typeface="+mj-lt"/>
              </a:defRPr>
            </a:lvl1pPr>
          </a:lstStyle>
          <a:p>
            <a:r>
              <a:rPr lang="en-US" smtClean="0"/>
              <a:t>Click to edit Master title style</a:t>
            </a:r>
            <a:endParaRPr lang="en-US" dirty="0"/>
          </a:p>
        </p:txBody>
      </p:sp>
      <p:sp>
        <p:nvSpPr>
          <p:cNvPr id="4" name="Text Placeholder 3"/>
          <p:cNvSpPr>
            <a:spLocks noGrp="1"/>
          </p:cNvSpPr>
          <p:nvPr>
            <p:ph type="body" sz="half" idx="2"/>
          </p:nvPr>
        </p:nvSpPr>
        <p:spPr>
          <a:xfrm rot="19140000">
            <a:off x="1143479" y="2180529"/>
            <a:ext cx="6096545" cy="740664"/>
          </a:xfrm>
        </p:spPr>
        <p:txBody>
          <a:bodyPr/>
          <a:lstStyle>
            <a:lvl1pPr marL="0" indent="0">
              <a:buNone/>
              <a:defRPr sz="1400">
                <a:solidFill>
                  <a:schemeClr val="tx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EBD07B5-1A0D-4AD1-988E-8D6CDB971ACD}" type="datetimeFigureOut">
              <a:rPr lang="en-US" smtClean="0"/>
              <a:pPr/>
              <a:t>5/28/2014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E706675-7259-4FE8-85A8-892C845B86BF}"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6"/>
          <p:cNvSpPr/>
          <p:nvPr/>
        </p:nvSpPr>
        <p:spPr>
          <a:xfrm>
            <a:off x="-2382" y="5050633"/>
            <a:ext cx="3574257" cy="1807368"/>
          </a:xfrm>
          <a:custGeom>
            <a:avLst/>
            <a:gdLst>
              <a:gd name="connsiteX0" fmla="*/ 0 w 3571875"/>
              <a:gd name="connsiteY0" fmla="*/ 4210050 h 4210050"/>
              <a:gd name="connsiteX1" fmla="*/ 0 w 3571875"/>
              <a:gd name="connsiteY1" fmla="*/ 0 h 4210050"/>
              <a:gd name="connsiteX2" fmla="*/ 3571875 w 3571875"/>
              <a:gd name="connsiteY2" fmla="*/ 4210050 h 4210050"/>
              <a:gd name="connsiteX3" fmla="*/ 0 w 3571875"/>
              <a:gd name="connsiteY3" fmla="*/ 4210050 h 4210050"/>
              <a:gd name="connsiteX0" fmla="*/ 0 w 3571875"/>
              <a:gd name="connsiteY0" fmla="*/ 4210050 h 4210050"/>
              <a:gd name="connsiteX1" fmla="*/ 0 w 3571875"/>
              <a:gd name="connsiteY1" fmla="*/ 0 h 4210050"/>
              <a:gd name="connsiteX2" fmla="*/ 2028825 w 3571875"/>
              <a:gd name="connsiteY2" fmla="*/ 23883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050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281238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28825 w 3571875"/>
              <a:gd name="connsiteY2" fmla="*/ 2393157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76450 w 3571875"/>
              <a:gd name="connsiteY2" fmla="*/ 2274094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245519 w 3571875"/>
              <a:gd name="connsiteY2" fmla="*/ 2405063 h 4210050"/>
              <a:gd name="connsiteX3" fmla="*/ 3571875 w 3571875"/>
              <a:gd name="connsiteY3" fmla="*/ 4210050 h 4210050"/>
              <a:gd name="connsiteX4" fmla="*/ 0 w 3571875"/>
              <a:gd name="connsiteY4" fmla="*/ 4210050 h 4210050"/>
              <a:gd name="connsiteX0" fmla="*/ 0 w 3571875"/>
              <a:gd name="connsiteY0" fmla="*/ 4210050 h 4210050"/>
              <a:gd name="connsiteX1" fmla="*/ 0 w 3571875"/>
              <a:gd name="connsiteY1" fmla="*/ 0 h 4210050"/>
              <a:gd name="connsiteX2" fmla="*/ 2038350 w 3571875"/>
              <a:gd name="connsiteY2" fmla="*/ 2405063 h 4210050"/>
              <a:gd name="connsiteX3" fmla="*/ 3571875 w 3571875"/>
              <a:gd name="connsiteY3" fmla="*/ 4210050 h 4210050"/>
              <a:gd name="connsiteX4" fmla="*/ 0 w 3571875"/>
              <a:gd name="connsiteY4" fmla="*/ 4210050 h 4210050"/>
              <a:gd name="connsiteX0" fmla="*/ 0 w 3571875"/>
              <a:gd name="connsiteY0" fmla="*/ 2433637 h 2433637"/>
              <a:gd name="connsiteX1" fmla="*/ 257175 w 3571875"/>
              <a:gd name="connsiteY1" fmla="*/ 0 h 2433637"/>
              <a:gd name="connsiteX2" fmla="*/ 2038350 w 3571875"/>
              <a:gd name="connsiteY2" fmla="*/ 628650 h 2433637"/>
              <a:gd name="connsiteX3" fmla="*/ 3571875 w 3571875"/>
              <a:gd name="connsiteY3" fmla="*/ 2433637 h 2433637"/>
              <a:gd name="connsiteX4" fmla="*/ 0 w 3571875"/>
              <a:gd name="connsiteY4" fmla="*/ 2433637 h 2433637"/>
              <a:gd name="connsiteX0" fmla="*/ 2382 w 3574257"/>
              <a:gd name="connsiteY0" fmla="*/ 1807368 h 1807368"/>
              <a:gd name="connsiteX1" fmla="*/ 0 w 3574257"/>
              <a:gd name="connsiteY1" fmla="*/ 0 h 1807368"/>
              <a:gd name="connsiteX2" fmla="*/ 2040732 w 3574257"/>
              <a:gd name="connsiteY2" fmla="*/ 2381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24051 w 3574257"/>
              <a:gd name="connsiteY2" fmla="*/ 307181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40682 w 3574257"/>
              <a:gd name="connsiteY2" fmla="*/ 450057 h 1807368"/>
              <a:gd name="connsiteX3" fmla="*/ 3574257 w 3574257"/>
              <a:gd name="connsiteY3" fmla="*/ 1807368 h 1807368"/>
              <a:gd name="connsiteX4" fmla="*/ 2382 w 3574257"/>
              <a:gd name="connsiteY4" fmla="*/ 1807368 h 1807368"/>
              <a:gd name="connsiteX0" fmla="*/ 2382 w 3574257"/>
              <a:gd name="connsiteY0" fmla="*/ 1809749 h 1809749"/>
              <a:gd name="connsiteX1" fmla="*/ 0 w 3574257"/>
              <a:gd name="connsiteY1" fmla="*/ 2381 h 1809749"/>
              <a:gd name="connsiteX2" fmla="*/ 2038351 w 3574257"/>
              <a:gd name="connsiteY2" fmla="*/ 0 h 1809749"/>
              <a:gd name="connsiteX3" fmla="*/ 3574257 w 3574257"/>
              <a:gd name="connsiteY3" fmla="*/ 1809749 h 1809749"/>
              <a:gd name="connsiteX4" fmla="*/ 2382 w 3574257"/>
              <a:gd name="connsiteY4" fmla="*/ 1809749 h 1809749"/>
              <a:gd name="connsiteX0" fmla="*/ 2382 w 3574257"/>
              <a:gd name="connsiteY0" fmla="*/ 1807368 h 1807368"/>
              <a:gd name="connsiteX1" fmla="*/ 0 w 3574257"/>
              <a:gd name="connsiteY1" fmla="*/ 0 h 1807368"/>
              <a:gd name="connsiteX2" fmla="*/ 1657351 w 3574257"/>
              <a:gd name="connsiteY2" fmla="*/ 2309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0732 w 3574257"/>
              <a:gd name="connsiteY2" fmla="*/ 238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774032 w 3574257"/>
              <a:gd name="connsiteY2" fmla="*/ 161925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969294 w 3574257"/>
              <a:gd name="connsiteY2" fmla="*/ 21432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1819275 w 3574257"/>
              <a:gd name="connsiteY2" fmla="*/ 200026 h 1807368"/>
              <a:gd name="connsiteX3" fmla="*/ 3574257 w 3574257"/>
              <a:gd name="connsiteY3" fmla="*/ 1807368 h 1807368"/>
              <a:gd name="connsiteX4" fmla="*/ 2382 w 3574257"/>
              <a:gd name="connsiteY4" fmla="*/ 1807368 h 1807368"/>
              <a:gd name="connsiteX0" fmla="*/ 2382 w 3574257"/>
              <a:gd name="connsiteY0" fmla="*/ 1807368 h 1807368"/>
              <a:gd name="connsiteX1" fmla="*/ 0 w 3574257"/>
              <a:gd name="connsiteY1" fmla="*/ 0 h 1807368"/>
              <a:gd name="connsiteX2" fmla="*/ 2045494 w 3574257"/>
              <a:gd name="connsiteY2" fmla="*/ 1 h 1807368"/>
              <a:gd name="connsiteX3" fmla="*/ 3574257 w 3574257"/>
              <a:gd name="connsiteY3" fmla="*/ 1807368 h 1807368"/>
              <a:gd name="connsiteX4" fmla="*/ 2382 w 3574257"/>
              <a:gd name="connsiteY4" fmla="*/ 1807368 h 180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74257" h="1807368">
                <a:moveTo>
                  <a:pt x="2382" y="1807368"/>
                </a:moveTo>
                <a:lnTo>
                  <a:pt x="0" y="0"/>
                </a:lnTo>
                <a:lnTo>
                  <a:pt x="2045494" y="1"/>
                </a:lnTo>
                <a:lnTo>
                  <a:pt x="3574257" y="1807368"/>
                </a:lnTo>
                <a:lnTo>
                  <a:pt x="2382" y="1807368"/>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7"/>
          <p:cNvSpPr/>
          <p:nvPr/>
        </p:nvSpPr>
        <p:spPr>
          <a:xfrm>
            <a:off x="-2380" y="5051292"/>
            <a:ext cx="9146380" cy="1806709"/>
          </a:xfrm>
          <a:custGeom>
            <a:avLst/>
            <a:gdLst>
              <a:gd name="connsiteX0" fmla="*/ 0 w 3350419"/>
              <a:gd name="connsiteY0" fmla="*/ 2081213 h 2083594"/>
              <a:gd name="connsiteX1" fmla="*/ 3031331 w 3350419"/>
              <a:gd name="connsiteY1" fmla="*/ 0 h 2083594"/>
              <a:gd name="connsiteX2" fmla="*/ 3350419 w 3350419"/>
              <a:gd name="connsiteY2" fmla="*/ 80963 h 2083594"/>
              <a:gd name="connsiteX3" fmla="*/ 3350419 w 3350419"/>
              <a:gd name="connsiteY3" fmla="*/ 2083594 h 2083594"/>
              <a:gd name="connsiteX4" fmla="*/ 0 w 3350419"/>
              <a:gd name="connsiteY4" fmla="*/ 2081213 h 2083594"/>
              <a:gd name="connsiteX0" fmla="*/ 0 w 3112294"/>
              <a:gd name="connsiteY0" fmla="*/ 2019301 h 2083594"/>
              <a:gd name="connsiteX1" fmla="*/ 2793206 w 3112294"/>
              <a:gd name="connsiteY1" fmla="*/ 0 h 2083594"/>
              <a:gd name="connsiteX2" fmla="*/ 3112294 w 3112294"/>
              <a:gd name="connsiteY2" fmla="*/ 80963 h 2083594"/>
              <a:gd name="connsiteX3" fmla="*/ 3112294 w 3112294"/>
              <a:gd name="connsiteY3" fmla="*/ 2083594 h 2083594"/>
              <a:gd name="connsiteX4" fmla="*/ 0 w 3112294"/>
              <a:gd name="connsiteY4" fmla="*/ 2019301 h 2083594"/>
              <a:gd name="connsiteX0" fmla="*/ 0 w 3345656"/>
              <a:gd name="connsiteY0" fmla="*/ 2097882 h 2097882"/>
              <a:gd name="connsiteX1" fmla="*/ 3026568 w 3345656"/>
              <a:gd name="connsiteY1" fmla="*/ 0 h 2097882"/>
              <a:gd name="connsiteX2" fmla="*/ 3345656 w 3345656"/>
              <a:gd name="connsiteY2" fmla="*/ 80963 h 2097882"/>
              <a:gd name="connsiteX3" fmla="*/ 3345656 w 3345656"/>
              <a:gd name="connsiteY3" fmla="*/ 2083594 h 2097882"/>
              <a:gd name="connsiteX4" fmla="*/ 0 w 3345656"/>
              <a:gd name="connsiteY4" fmla="*/ 2097882 h 2097882"/>
              <a:gd name="connsiteX0" fmla="*/ 0 w 2800350"/>
              <a:gd name="connsiteY0" fmla="*/ 1935957 h 2083594"/>
              <a:gd name="connsiteX1" fmla="*/ 2481262 w 2800350"/>
              <a:gd name="connsiteY1" fmla="*/ 0 h 2083594"/>
              <a:gd name="connsiteX2" fmla="*/ 2800350 w 2800350"/>
              <a:gd name="connsiteY2" fmla="*/ 80963 h 2083594"/>
              <a:gd name="connsiteX3" fmla="*/ 2800350 w 2800350"/>
              <a:gd name="connsiteY3" fmla="*/ 2083594 h 2083594"/>
              <a:gd name="connsiteX4" fmla="*/ 0 w 2800350"/>
              <a:gd name="connsiteY4" fmla="*/ 1935957 h 2083594"/>
              <a:gd name="connsiteX0" fmla="*/ 0 w 3352800"/>
              <a:gd name="connsiteY0" fmla="*/ 2083594 h 2083594"/>
              <a:gd name="connsiteX1" fmla="*/ 3033712 w 3352800"/>
              <a:gd name="connsiteY1" fmla="*/ 0 h 2083594"/>
              <a:gd name="connsiteX2" fmla="*/ 3352800 w 3352800"/>
              <a:gd name="connsiteY2" fmla="*/ 80963 h 2083594"/>
              <a:gd name="connsiteX3" fmla="*/ 3352800 w 3352800"/>
              <a:gd name="connsiteY3" fmla="*/ 2083594 h 2083594"/>
              <a:gd name="connsiteX4" fmla="*/ 0 w 3352800"/>
              <a:gd name="connsiteY4" fmla="*/ 2083594 h 2083594"/>
              <a:gd name="connsiteX0" fmla="*/ 0 w 3352800"/>
              <a:gd name="connsiteY0" fmla="*/ 2002631 h 2002631"/>
              <a:gd name="connsiteX1" fmla="*/ 3033712 w 3352800"/>
              <a:gd name="connsiteY1" fmla="*/ 15716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988469 w 3352800"/>
              <a:gd name="connsiteY1" fmla="*/ 59530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3966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45314 w 3352800"/>
              <a:gd name="connsiteY1" fmla="*/ 1224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34839 w 3352800"/>
              <a:gd name="connsiteY1" fmla="*/ 425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631 h 2002631"/>
              <a:gd name="connsiteX1" fmla="*/ 2875865 w 3352800"/>
              <a:gd name="connsiteY1" fmla="*/ 81782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2002901 h 2002901"/>
              <a:gd name="connsiteX1" fmla="*/ 2836585 w 3352800"/>
              <a:gd name="connsiteY1" fmla="*/ 0 h 2002901"/>
              <a:gd name="connsiteX2" fmla="*/ 3352800 w 3352800"/>
              <a:gd name="connsiteY2" fmla="*/ 270 h 2002901"/>
              <a:gd name="connsiteX3" fmla="*/ 3352800 w 3352800"/>
              <a:gd name="connsiteY3" fmla="*/ 2002901 h 2002901"/>
              <a:gd name="connsiteX4" fmla="*/ 0 w 3352800"/>
              <a:gd name="connsiteY4" fmla="*/ 2002901 h 2002901"/>
              <a:gd name="connsiteX0" fmla="*/ 0 w 3352800"/>
              <a:gd name="connsiteY0" fmla="*/ 2002631 h 2002631"/>
              <a:gd name="connsiteX1" fmla="*/ 754045 w 3352800"/>
              <a:gd name="connsiteY1" fmla="*/ 1468326 h 2002631"/>
              <a:gd name="connsiteX2" fmla="*/ 3352800 w 3352800"/>
              <a:gd name="connsiteY2" fmla="*/ 0 h 2002631"/>
              <a:gd name="connsiteX3" fmla="*/ 3352800 w 3352800"/>
              <a:gd name="connsiteY3" fmla="*/ 2002631 h 2002631"/>
              <a:gd name="connsiteX4" fmla="*/ 0 w 3352800"/>
              <a:gd name="connsiteY4" fmla="*/ 2002631 h 2002631"/>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34305 h 534305"/>
              <a:gd name="connsiteX1" fmla="*/ 754045 w 3352800"/>
              <a:gd name="connsiteY1" fmla="*/ 0 h 534305"/>
              <a:gd name="connsiteX2" fmla="*/ 3352800 w 3352800"/>
              <a:gd name="connsiteY2" fmla="*/ 7687 h 534305"/>
              <a:gd name="connsiteX3" fmla="*/ 3352800 w 3352800"/>
              <a:gd name="connsiteY3" fmla="*/ 534305 h 534305"/>
              <a:gd name="connsiteX4" fmla="*/ 0 w 3352800"/>
              <a:gd name="connsiteY4" fmla="*/ 534305 h 534305"/>
              <a:gd name="connsiteX0" fmla="*/ 0 w 3352800"/>
              <a:gd name="connsiteY0" fmla="*/ 526618 h 526618"/>
              <a:gd name="connsiteX1" fmla="*/ 980611 w 3352800"/>
              <a:gd name="connsiteY1" fmla="*/ 9368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6888 h 526888"/>
              <a:gd name="connsiteX1" fmla="*/ 744735 w 3352800"/>
              <a:gd name="connsiteY1" fmla="*/ 0 h 526888"/>
              <a:gd name="connsiteX2" fmla="*/ 3352800 w 3352800"/>
              <a:gd name="connsiteY2" fmla="*/ 270 h 526888"/>
              <a:gd name="connsiteX3" fmla="*/ 3352800 w 3352800"/>
              <a:gd name="connsiteY3" fmla="*/ 526888 h 526888"/>
              <a:gd name="connsiteX4" fmla="*/ 0 w 3352800"/>
              <a:gd name="connsiteY4" fmla="*/ 526888 h 526888"/>
              <a:gd name="connsiteX0" fmla="*/ 0 w 3352800"/>
              <a:gd name="connsiteY0" fmla="*/ 526618 h 526618"/>
              <a:gd name="connsiteX1" fmla="*/ 811948 w 3352800"/>
              <a:gd name="connsiteY1" fmla="*/ 60921 h 526618"/>
              <a:gd name="connsiteX2" fmla="*/ 3352800 w 3352800"/>
              <a:gd name="connsiteY2" fmla="*/ 0 h 526618"/>
              <a:gd name="connsiteX3" fmla="*/ 3352800 w 3352800"/>
              <a:gd name="connsiteY3" fmla="*/ 526618 h 526618"/>
              <a:gd name="connsiteX4" fmla="*/ 0 w 3352800"/>
              <a:gd name="connsiteY4" fmla="*/ 526618 h 526618"/>
              <a:gd name="connsiteX0" fmla="*/ 0 w 3352800"/>
              <a:gd name="connsiteY0" fmla="*/ 527584 h 527584"/>
              <a:gd name="connsiteX1" fmla="*/ 751718 w 3352800"/>
              <a:gd name="connsiteY1" fmla="*/ 0 h 527584"/>
              <a:gd name="connsiteX2" fmla="*/ 3352800 w 3352800"/>
              <a:gd name="connsiteY2" fmla="*/ 966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241069 w 3352800"/>
              <a:gd name="connsiteY2" fmla="*/ 94144 h 527584"/>
              <a:gd name="connsiteX3" fmla="*/ 3352800 w 3352800"/>
              <a:gd name="connsiteY3" fmla="*/ 527584 h 527584"/>
              <a:gd name="connsiteX4" fmla="*/ 0 w 3352800"/>
              <a:gd name="connsiteY4" fmla="*/ 527584 h 527584"/>
              <a:gd name="connsiteX0" fmla="*/ 0 w 3352800"/>
              <a:gd name="connsiteY0" fmla="*/ 527584 h 527584"/>
              <a:gd name="connsiteX1" fmla="*/ 751718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 name="connsiteX0" fmla="*/ 0 w 3352800"/>
              <a:gd name="connsiteY0" fmla="*/ 527313 h 527313"/>
              <a:gd name="connsiteX1" fmla="*/ 900984 w 3352800"/>
              <a:gd name="connsiteY1" fmla="*/ 97774 h 527313"/>
              <a:gd name="connsiteX2" fmla="*/ 3352800 w 3352800"/>
              <a:gd name="connsiteY2" fmla="*/ 0 h 527313"/>
              <a:gd name="connsiteX3" fmla="*/ 3352800 w 3352800"/>
              <a:gd name="connsiteY3" fmla="*/ 527313 h 527313"/>
              <a:gd name="connsiteX4" fmla="*/ 0 w 3352800"/>
              <a:gd name="connsiteY4" fmla="*/ 527313 h 527313"/>
              <a:gd name="connsiteX0" fmla="*/ 0 w 3352800"/>
              <a:gd name="connsiteY0" fmla="*/ 527584 h 527584"/>
              <a:gd name="connsiteX1" fmla="*/ 748227 w 3352800"/>
              <a:gd name="connsiteY1" fmla="*/ 0 h 527584"/>
              <a:gd name="connsiteX2" fmla="*/ 3352800 w 3352800"/>
              <a:gd name="connsiteY2" fmla="*/ 271 h 527584"/>
              <a:gd name="connsiteX3" fmla="*/ 3352800 w 3352800"/>
              <a:gd name="connsiteY3" fmla="*/ 527584 h 527584"/>
              <a:gd name="connsiteX4" fmla="*/ 0 w 3352800"/>
              <a:gd name="connsiteY4" fmla="*/ 527584 h 5275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52800" h="527584">
                <a:moveTo>
                  <a:pt x="0" y="527584"/>
                </a:moveTo>
                <a:lnTo>
                  <a:pt x="748227" y="0"/>
                </a:lnTo>
                <a:lnTo>
                  <a:pt x="3352800" y="271"/>
                </a:lnTo>
                <a:lnTo>
                  <a:pt x="3352800" y="527584"/>
                </a:lnTo>
                <a:lnTo>
                  <a:pt x="0" y="527584"/>
                </a:lnTo>
                <a:close/>
              </a:path>
            </a:pathLst>
          </a:custGeom>
          <a:solidFill>
            <a:schemeClr val="accent3">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822960" y="365760"/>
            <a:ext cx="7520940" cy="54864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822960" y="1100628"/>
            <a:ext cx="7520940" cy="357984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rot="19140000">
            <a:off x="201168" y="5870448"/>
            <a:ext cx="2176272" cy="201168"/>
          </a:xfrm>
          <a:prstGeom prst="rect">
            <a:avLst/>
          </a:prstGeom>
        </p:spPr>
        <p:txBody>
          <a:bodyPr vert="horz" lIns="91440" tIns="45720" rIns="91440" bIns="45720" rtlCol="0" anchor="ctr"/>
          <a:lstStyle>
            <a:lvl1pPr algn="l">
              <a:defRPr sz="1200">
                <a:solidFill>
                  <a:srgbClr val="FFFFFF"/>
                </a:solidFill>
              </a:defRPr>
            </a:lvl1pPr>
          </a:lstStyle>
          <a:p>
            <a:fld id="{9EBD07B5-1A0D-4AD1-988E-8D6CDB971ACD}" type="datetimeFigureOut">
              <a:rPr lang="en-US" smtClean="0"/>
              <a:pPr/>
              <a:t>5/28/2014</a:t>
            </a:fld>
            <a:endParaRPr lang="en-US" dirty="0"/>
          </a:p>
        </p:txBody>
      </p:sp>
      <p:sp>
        <p:nvSpPr>
          <p:cNvPr id="5" name="Footer Placeholder 4"/>
          <p:cNvSpPr>
            <a:spLocks noGrp="1"/>
          </p:cNvSpPr>
          <p:nvPr>
            <p:ph type="ftr" sz="quarter" idx="3"/>
          </p:nvPr>
        </p:nvSpPr>
        <p:spPr>
          <a:xfrm>
            <a:off x="3517514" y="6285122"/>
            <a:ext cx="4724400" cy="274320"/>
          </a:xfrm>
          <a:prstGeom prst="rect">
            <a:avLst/>
          </a:prstGeom>
        </p:spPr>
        <p:txBody>
          <a:bodyPr vert="horz" lIns="91440" tIns="45720" rIns="91440" bIns="45720" rtlCol="0" anchor="ctr"/>
          <a:lstStyle>
            <a:lvl1pPr algn="r">
              <a:defRPr sz="1000" cap="all" spc="200"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8401038" y="6170822"/>
            <a:ext cx="502920" cy="502920"/>
          </a:xfrm>
          <a:prstGeom prst="ellipse">
            <a:avLst/>
          </a:prstGeom>
          <a:ln w="19050">
            <a:solidFill>
              <a:srgbClr val="FFFFFF"/>
            </a:solidFill>
          </a:ln>
        </p:spPr>
        <p:txBody>
          <a:bodyPr vert="horz" lIns="9144" tIns="9144" rIns="9144" bIns="9144" rtlCol="0" anchor="ctr">
            <a:normAutofit/>
          </a:bodyPr>
          <a:lstStyle>
            <a:lvl1pPr algn="ctr">
              <a:defRPr sz="1650">
                <a:solidFill>
                  <a:srgbClr val="FFFFFF"/>
                </a:solidFill>
              </a:defRPr>
            </a:lvl1pPr>
          </a:lstStyle>
          <a:p>
            <a:fld id="{FE706675-7259-4FE8-85A8-892C845B86BF}"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txStyles>
    <p:titleStyle>
      <a:lvl1pPr algn="l" defTabSz="914400" rtl="0" eaLnBrk="1" latinLnBrk="0" hangingPunct="1">
        <a:spcBef>
          <a:spcPct val="0"/>
        </a:spcBef>
        <a:buNone/>
        <a:defRPr sz="2800" kern="1200" cap="all" baseline="0">
          <a:solidFill>
            <a:schemeClr val="tx1"/>
          </a:solidFill>
          <a:latin typeface="+mj-lt"/>
          <a:ea typeface="+mj-ea"/>
          <a:cs typeface="+mj-cs"/>
        </a:defRPr>
      </a:lvl1pPr>
    </p:titleStyle>
    <p:bodyStyle>
      <a:lvl1pPr marL="342900" indent="-342900" algn="l" defTabSz="914400" rtl="0" eaLnBrk="1" latinLnBrk="0" hangingPunct="1">
        <a:spcBef>
          <a:spcPts val="800"/>
        </a:spcBef>
        <a:buFont typeface="Arial" pitchFamily="34" charset="0"/>
        <a:buNone/>
        <a:defRPr sz="1600" b="1" kern="1200">
          <a:solidFill>
            <a:schemeClr val="tx1"/>
          </a:solidFill>
          <a:latin typeface="+mn-lt"/>
          <a:ea typeface="+mn-ea"/>
          <a:cs typeface="+mn-cs"/>
        </a:defRPr>
      </a:lvl1pPr>
      <a:lvl2pPr marL="1737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2pPr>
      <a:lvl3pPr marL="4023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3pPr>
      <a:lvl4pPr marL="630936" indent="-164592"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4pPr>
      <a:lvl5pPr marL="859536" indent="-173736" algn="l" defTabSz="914400" rtl="0" eaLnBrk="1" latinLnBrk="0" hangingPunct="1">
        <a:spcBef>
          <a:spcPts val="300"/>
        </a:spcBef>
        <a:buClr>
          <a:schemeClr val="accent2"/>
        </a:buClr>
        <a:buFont typeface="Wingdings" pitchFamily="2" charset="2"/>
        <a:buChar char="§"/>
        <a:defRPr sz="1600" kern="1200">
          <a:solidFill>
            <a:schemeClr val="tx1"/>
          </a:solidFill>
          <a:latin typeface="+mn-lt"/>
          <a:ea typeface="+mn-ea"/>
          <a:cs typeface="+mn-cs"/>
        </a:defRPr>
      </a:lvl5pPr>
      <a:lvl6pPr marL="1097280" indent="-173736"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6pPr>
      <a:lvl7pPr marL="13533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7pPr>
      <a:lvl8pPr marL="1581912"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8pPr>
      <a:lvl9pPr marL="1792224" indent="-164592" algn="l" defTabSz="914400" rtl="0" eaLnBrk="1" latinLnBrk="0" hangingPunct="1">
        <a:spcBef>
          <a:spcPts val="300"/>
        </a:spcBef>
        <a:buClr>
          <a:schemeClr val="accent2"/>
        </a:buClr>
        <a:buFont typeface="Wingdings" pitchFamily="2"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DSC_4667.tif"/>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269875" y="0"/>
            <a:ext cx="9685338" cy="6858000"/>
          </a:xfrm>
          <a:prstGeom prst="rect">
            <a:avLst/>
          </a:prstGeom>
          <a:noFill/>
          <a:extLst>
            <a:ext uri="{909E8E84-426E-40DD-AFC4-6F175D3DCCD1}">
              <a14:hiddenFill xmlns:a14="http://schemas.microsoft.com/office/drawing/2010/main" xmlns="">
                <a:solidFill>
                  <a:srgbClr val="FFFFFF"/>
                </a:solidFill>
              </a14:hiddenFill>
            </a:ext>
          </a:extLst>
        </p:spPr>
      </p:pic>
      <p:sp>
        <p:nvSpPr>
          <p:cNvPr id="2" name="Title 1"/>
          <p:cNvSpPr>
            <a:spLocks noGrp="1"/>
          </p:cNvSpPr>
          <p:nvPr>
            <p:ph type="ctrTitle"/>
          </p:nvPr>
        </p:nvSpPr>
        <p:spPr>
          <a:xfrm>
            <a:off x="762000" y="304800"/>
            <a:ext cx="7772400" cy="1470025"/>
          </a:xfrm>
        </p:spPr>
        <p:txBody>
          <a:bodyPr/>
          <a:lstStyle/>
          <a:p>
            <a:pPr algn="ctr"/>
            <a:r>
              <a:rPr lang="en-US" dirty="0" smtClean="0">
                <a:effectLst/>
                <a:latin typeface="Helvetica"/>
                <a:ea typeface="Arial Unicode MS"/>
                <a:cs typeface="Arial Unicode MS"/>
              </a:rPr>
              <a:t> </a:t>
            </a:r>
            <a:r>
              <a:rPr lang="en-US" sz="6000" dirty="0" smtClean="0">
                <a:solidFill>
                  <a:srgbClr val="00B0F0"/>
                </a:solidFill>
                <a:effectLst/>
                <a:latin typeface="Lucida Fax" pitchFamily="18" charset="0"/>
                <a:ea typeface="Arial Unicode MS"/>
                <a:cs typeface="Arial Unicode MS"/>
              </a:rPr>
              <a:t>bone marrow</a:t>
            </a:r>
            <a:endParaRPr lang="en-US" sz="6000" dirty="0">
              <a:solidFill>
                <a:srgbClr val="00B0F0"/>
              </a:solidFill>
              <a:latin typeface="Lucida Fax" pitchFamily="18" charset="0"/>
            </a:endParaRPr>
          </a:p>
        </p:txBody>
      </p:sp>
      <p:sp>
        <p:nvSpPr>
          <p:cNvPr id="6" name="TextBox 5"/>
          <p:cNvSpPr txBox="1"/>
          <p:nvPr/>
        </p:nvSpPr>
        <p:spPr>
          <a:xfrm>
            <a:off x="2362200" y="2971800"/>
            <a:ext cx="4419600" cy="2123658"/>
          </a:xfrm>
          <a:prstGeom prst="rect">
            <a:avLst/>
          </a:prstGeom>
          <a:noFill/>
        </p:spPr>
        <p:txBody>
          <a:bodyPr wrap="square" rtlCol="0">
            <a:spAutoFit/>
          </a:bodyPr>
          <a:lstStyle/>
          <a:p>
            <a:pPr algn="ctr"/>
            <a:r>
              <a:rPr lang="en-US" sz="4400" dirty="0" smtClean="0">
                <a:solidFill>
                  <a:srgbClr val="00B0F0"/>
                </a:solidFill>
              </a:rPr>
              <a:t>Mario Huerta</a:t>
            </a:r>
          </a:p>
          <a:p>
            <a:pPr algn="ctr"/>
            <a:r>
              <a:rPr lang="en-US" sz="4400" dirty="0" smtClean="0">
                <a:solidFill>
                  <a:srgbClr val="00B0F0"/>
                </a:solidFill>
              </a:rPr>
              <a:t>Cindy Forni</a:t>
            </a:r>
          </a:p>
          <a:p>
            <a:pPr algn="ctr"/>
            <a:r>
              <a:rPr lang="en-US" sz="4400" dirty="0" smtClean="0">
                <a:solidFill>
                  <a:srgbClr val="00B0F0"/>
                </a:solidFill>
              </a:rPr>
              <a:t>Anna Page </a:t>
            </a:r>
            <a:endParaRPr lang="en-US" sz="4400" dirty="0">
              <a:solidFill>
                <a:srgbClr val="00B0F0"/>
              </a:solidFill>
            </a:endParaRPr>
          </a:p>
        </p:txBody>
      </p:sp>
    </p:spTree>
    <p:extLst>
      <p:ext uri="{BB962C8B-B14F-4D97-AF65-F5344CB8AC3E}">
        <p14:creationId xmlns:p14="http://schemas.microsoft.com/office/powerpoint/2010/main" xmlns="" val="264686842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Clinical correlation &amp;significance </a:t>
            </a:r>
            <a:endParaRPr lang="en-US" dirty="0"/>
          </a:p>
        </p:txBody>
      </p:sp>
      <p:sp>
        <p:nvSpPr>
          <p:cNvPr id="3" name="Content Placeholder 2"/>
          <p:cNvSpPr>
            <a:spLocks noGrp="1"/>
          </p:cNvSpPr>
          <p:nvPr>
            <p:ph idx="1"/>
          </p:nvPr>
        </p:nvSpPr>
        <p:spPr/>
        <p:txBody>
          <a:bodyPr>
            <a:normAutofit/>
          </a:bodyPr>
          <a:lstStyle/>
          <a:p>
            <a:r>
              <a:rPr lang="en-US" sz="2400" dirty="0" smtClean="0">
                <a:latin typeface="Papyrus" pitchFamily="66" charset="0"/>
              </a:rPr>
              <a:t>The clinical correlation in bone marrow transplant is that in order  to perform such an invasive procedure there needs to be a comprehension of the cells mechanisms and interactions. By this we mean the importance of t-helper cells, B-lymphocytes, and cytotoxic cells regarding bone marrow. All three of these have specific roles when dealing with this treatment. </a:t>
            </a:r>
            <a:endParaRPr lang="en-US" sz="2400" dirty="0">
              <a:latin typeface="Papyrus" pitchFamily="66" charset="0"/>
            </a:endParaRPr>
          </a:p>
        </p:txBody>
      </p:sp>
    </p:spTree>
    <p:extLst>
      <p:ext uri="{BB962C8B-B14F-4D97-AF65-F5344CB8AC3E}">
        <p14:creationId xmlns:p14="http://schemas.microsoft.com/office/powerpoint/2010/main" xmlns="" val="10840276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Before treatment            after treatment</a:t>
            </a:r>
            <a:endParaRPr lang="en-US" dirty="0"/>
          </a:p>
        </p:txBody>
      </p:sp>
      <p:pic>
        <p:nvPicPr>
          <p:cNvPr id="1026" name="Picture 2"/>
          <p:cNvPicPr>
            <a:picLocks noGrp="1" noChangeAspect="1" noChangeArrowheads="1"/>
          </p:cNvPicPr>
          <p:nvPr>
            <p:ph idx="1"/>
          </p:nvPr>
        </p:nvPicPr>
        <p:blipFill>
          <a:blip r:embed="rId2" cstate="print">
            <a:extLst>
              <a:ext uri="{28A0092B-C50C-407E-A947-70E740481C1C}">
                <a14:useLocalDpi xmlns:a14="http://schemas.microsoft.com/office/drawing/2010/main" xmlns="" val="0"/>
              </a:ext>
            </a:extLst>
          </a:blip>
          <a:srcRect/>
          <a:stretch>
            <a:fillRect/>
          </a:stretch>
        </p:blipFill>
        <p:spPr bwMode="auto">
          <a:xfrm>
            <a:off x="609600" y="1066800"/>
            <a:ext cx="2376706" cy="1781576"/>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3" cstate="print">
            <a:extLst>
              <a:ext uri="{28A0092B-C50C-407E-A947-70E740481C1C}">
                <a14:useLocalDpi xmlns:a14="http://schemas.microsoft.com/office/drawing/2010/main" xmlns="" val="0"/>
              </a:ext>
            </a:extLst>
          </a:blip>
          <a:srcRect/>
          <a:stretch>
            <a:fillRect/>
          </a:stretch>
        </p:blipFill>
        <p:spPr bwMode="auto">
          <a:xfrm>
            <a:off x="533400" y="3048000"/>
            <a:ext cx="2635250" cy="1976438"/>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5575299" y="990600"/>
            <a:ext cx="2438401" cy="182690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pic>
        <p:nvPicPr>
          <p:cNvPr id="1029" name="Picture 5"/>
          <p:cNvPicPr>
            <a:picLocks noChangeAspect="1" noChangeArrowheads="1"/>
          </p:cNvPicPr>
          <p:nvPr/>
        </p:nvPicPr>
        <p:blipFill>
          <a:blip r:embed="rId5" cstate="print">
            <a:extLst>
              <a:ext uri="{28A0092B-C50C-407E-A947-70E740481C1C}">
                <a14:useLocalDpi xmlns:a14="http://schemas.microsoft.com/office/drawing/2010/main" xmlns="" val="0"/>
              </a:ext>
            </a:extLst>
          </a:blip>
          <a:srcRect/>
          <a:stretch>
            <a:fillRect/>
          </a:stretch>
        </p:blipFill>
        <p:spPr bwMode="auto">
          <a:xfrm>
            <a:off x="5554663" y="3181006"/>
            <a:ext cx="2459037" cy="1843432"/>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Tree>
    <p:extLst>
      <p:ext uri="{BB962C8B-B14F-4D97-AF65-F5344CB8AC3E}">
        <p14:creationId xmlns:p14="http://schemas.microsoft.com/office/powerpoint/2010/main" xmlns="" val="31116086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
        <p:nvSpPr>
          <p:cNvPr id="3" name="Content Placeholder 2"/>
          <p:cNvSpPr>
            <a:spLocks noGrp="1"/>
          </p:cNvSpPr>
          <p:nvPr>
            <p:ph idx="1"/>
          </p:nvPr>
        </p:nvSpPr>
        <p:spPr/>
        <p:txBody>
          <a:bodyPr/>
          <a:lstStyle/>
          <a:p>
            <a:r>
              <a:rPr lang="en-US" sz="2800" dirty="0" smtClean="0"/>
              <a:t>1.  </a:t>
            </a:r>
            <a:r>
              <a:rPr lang="en-US" sz="2800" u="sng" dirty="0" smtClean="0"/>
              <a:t>What is bone marrow?</a:t>
            </a:r>
          </a:p>
          <a:p>
            <a:pPr>
              <a:buAutoNum type="alphaUcPeriod"/>
            </a:pPr>
            <a:r>
              <a:rPr lang="en-US" sz="2800" dirty="0" smtClean="0"/>
              <a:t>Hard, dense tissue found on the outside of the bone</a:t>
            </a:r>
          </a:p>
          <a:p>
            <a:pPr>
              <a:buAutoNum type="alphaUcPeriod"/>
            </a:pPr>
            <a:r>
              <a:rPr lang="en-US" sz="2800" dirty="0" smtClean="0"/>
              <a:t>Soft, spongy tissue found inside bones</a:t>
            </a:r>
          </a:p>
          <a:p>
            <a:pPr>
              <a:buAutoNum type="alphaUcPeriod"/>
            </a:pPr>
            <a:r>
              <a:rPr lang="en-US" sz="2800" dirty="0" smtClean="0"/>
              <a:t>Fluid consistency inside the bones</a:t>
            </a:r>
          </a:p>
          <a:p>
            <a:pPr>
              <a:buAutoNum type="alphaUcPeriod"/>
            </a:pPr>
            <a:r>
              <a:rPr lang="en-US" sz="2800" dirty="0" smtClean="0"/>
              <a:t>Soft, jelly tissue found inside bones</a:t>
            </a:r>
          </a:p>
          <a:p>
            <a:pPr marL="0" indent="0"/>
            <a:r>
              <a:rPr lang="en-US" dirty="0" smtClean="0"/>
              <a:t> </a:t>
            </a:r>
          </a:p>
          <a:p>
            <a:pPr>
              <a:buAutoNum type="arabicPeriod" startAt="2"/>
            </a:pPr>
            <a:endParaRPr lang="en-US" dirty="0" smtClean="0"/>
          </a:p>
        </p:txBody>
      </p:sp>
    </p:spTree>
    <p:extLst>
      <p:ext uri="{BB962C8B-B14F-4D97-AF65-F5344CB8AC3E}">
        <p14:creationId xmlns:p14="http://schemas.microsoft.com/office/powerpoint/2010/main" xmlns="" val="264436090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a:buAutoNum type="alphaUcParenR"/>
            </a:pPr>
            <a:r>
              <a:rPr lang="en-US" dirty="0" smtClean="0"/>
              <a:t>Anyone can be a donor</a:t>
            </a:r>
          </a:p>
          <a:p>
            <a:pPr>
              <a:buAutoNum type="alphaUcParenR"/>
            </a:pPr>
            <a:r>
              <a:rPr lang="en-US" dirty="0" smtClean="0"/>
              <a:t>Family members are the first to be matched and screened</a:t>
            </a:r>
          </a:p>
          <a:p>
            <a:pPr>
              <a:buAutoNum type="alphaUcParenR"/>
            </a:pPr>
            <a:r>
              <a:rPr lang="en-US" dirty="0" smtClean="0"/>
              <a:t>The national cancer association </a:t>
            </a:r>
          </a:p>
          <a:p>
            <a:pPr>
              <a:buAutoNum type="alphaUcParenR"/>
            </a:pPr>
            <a:r>
              <a:rPr lang="en-US" dirty="0" smtClean="0"/>
              <a:t>National Marrow donor program</a:t>
            </a:r>
          </a:p>
          <a:p>
            <a:pPr>
              <a:buAutoNum type="alphaUcParenR"/>
            </a:pPr>
            <a:r>
              <a:rPr lang="en-US" dirty="0" smtClean="0"/>
              <a:t>All of the above</a:t>
            </a:r>
          </a:p>
          <a:p>
            <a:pPr>
              <a:buAutoNum type="alphaUcParenR"/>
            </a:pPr>
            <a:r>
              <a:rPr lang="en-US" dirty="0" smtClean="0"/>
              <a:t>B and D</a:t>
            </a:r>
          </a:p>
          <a:p>
            <a:endParaRPr lang="en-US" dirty="0"/>
          </a:p>
        </p:txBody>
      </p:sp>
      <p:sp>
        <p:nvSpPr>
          <p:cNvPr id="4" name="Title 3"/>
          <p:cNvSpPr>
            <a:spLocks noGrp="1"/>
          </p:cNvSpPr>
          <p:nvPr>
            <p:ph type="title"/>
          </p:nvPr>
        </p:nvSpPr>
        <p:spPr/>
        <p:txBody>
          <a:bodyPr/>
          <a:lstStyle/>
          <a:p>
            <a:r>
              <a:rPr lang="en-US" dirty="0" smtClean="0"/>
              <a:t>2. </a:t>
            </a:r>
            <a:r>
              <a:rPr lang="en-US" u="sng" dirty="0" smtClean="0"/>
              <a:t>How is a donor chosen</a:t>
            </a:r>
            <a:endParaRPr lang="en-US" u="sng" dirty="0"/>
          </a:p>
        </p:txBody>
      </p:sp>
    </p:spTree>
    <p:extLst>
      <p:ext uri="{BB962C8B-B14F-4D97-AF65-F5344CB8AC3E}">
        <p14:creationId xmlns:p14="http://schemas.microsoft.com/office/powerpoint/2010/main" xmlns="" val="5748065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3.</a:t>
            </a:r>
            <a:r>
              <a:rPr lang="en-US" u="sng" dirty="0" smtClean="0"/>
              <a:t>What is the only treatment with a curative potential for sickle cell disease &amp; Thalassemia </a:t>
            </a:r>
            <a:endParaRPr lang="en-US" u="sng" dirty="0"/>
          </a:p>
        </p:txBody>
      </p:sp>
      <p:sp>
        <p:nvSpPr>
          <p:cNvPr id="3" name="Content Placeholder 2"/>
          <p:cNvSpPr>
            <a:spLocks noGrp="1"/>
          </p:cNvSpPr>
          <p:nvPr>
            <p:ph idx="1"/>
          </p:nvPr>
        </p:nvSpPr>
        <p:spPr>
          <a:xfrm>
            <a:off x="838200" y="1371600"/>
            <a:ext cx="7520940" cy="3579849"/>
          </a:xfrm>
        </p:spPr>
        <p:txBody>
          <a:bodyPr/>
          <a:lstStyle/>
          <a:p>
            <a:pPr>
              <a:buAutoNum type="alphaUcParenR"/>
            </a:pPr>
            <a:r>
              <a:rPr lang="en-US" dirty="0" smtClean="0"/>
              <a:t>Chemotherapy </a:t>
            </a:r>
          </a:p>
          <a:p>
            <a:pPr>
              <a:buAutoNum type="alphaUcParenR"/>
            </a:pPr>
            <a:r>
              <a:rPr lang="en-US" dirty="0" smtClean="0"/>
              <a:t>Vaccination </a:t>
            </a:r>
          </a:p>
          <a:p>
            <a:pPr>
              <a:buAutoNum type="alphaUcParenR"/>
            </a:pPr>
            <a:r>
              <a:rPr lang="en-US" dirty="0" smtClean="0"/>
              <a:t>Bone Marrow Transplant</a:t>
            </a:r>
          </a:p>
          <a:p>
            <a:pPr>
              <a:buAutoNum type="alphaUcParenR"/>
            </a:pPr>
            <a:r>
              <a:rPr lang="en-US" dirty="0" smtClean="0"/>
              <a:t>Radiation Therapy </a:t>
            </a:r>
          </a:p>
          <a:p>
            <a:pPr marL="0" indent="0"/>
            <a:endParaRPr lang="en-US" dirty="0"/>
          </a:p>
        </p:txBody>
      </p:sp>
    </p:spTree>
    <p:extLst>
      <p:ext uri="{BB962C8B-B14F-4D97-AF65-F5344CB8AC3E}">
        <p14:creationId xmlns:p14="http://schemas.microsoft.com/office/powerpoint/2010/main" xmlns="" val="414066787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533400"/>
            <a:ext cx="7520940" cy="548640"/>
          </a:xfrm>
        </p:spPr>
        <p:txBody>
          <a:bodyPr/>
          <a:lstStyle/>
          <a:p>
            <a:r>
              <a:rPr lang="en-US" dirty="0" smtClean="0"/>
              <a:t>4. </a:t>
            </a:r>
            <a:r>
              <a:rPr lang="en-US" u="sng" dirty="0" smtClean="0"/>
              <a:t>A bone marrow transplant is a method of treatment for what types of diseases?</a:t>
            </a:r>
            <a:endParaRPr lang="en-US" u="sng" dirty="0"/>
          </a:p>
        </p:txBody>
      </p:sp>
      <p:sp>
        <p:nvSpPr>
          <p:cNvPr id="3" name="Content Placeholder 2"/>
          <p:cNvSpPr>
            <a:spLocks noGrp="1"/>
          </p:cNvSpPr>
          <p:nvPr>
            <p:ph idx="1"/>
          </p:nvPr>
        </p:nvSpPr>
        <p:spPr>
          <a:xfrm>
            <a:off x="838200" y="1447800"/>
            <a:ext cx="7520940" cy="3579849"/>
          </a:xfrm>
        </p:spPr>
        <p:txBody>
          <a:bodyPr/>
          <a:lstStyle/>
          <a:p>
            <a:pPr>
              <a:buAutoNum type="alphaUcParenR"/>
            </a:pPr>
            <a:r>
              <a:rPr lang="en-US" dirty="0" smtClean="0"/>
              <a:t>Lupus </a:t>
            </a:r>
          </a:p>
          <a:p>
            <a:pPr>
              <a:buAutoNum type="alphaUcParenR"/>
            </a:pPr>
            <a:r>
              <a:rPr lang="en-US" dirty="0" smtClean="0"/>
              <a:t>Cancers</a:t>
            </a:r>
          </a:p>
          <a:p>
            <a:pPr>
              <a:buAutoNum type="alphaUcParenR"/>
            </a:pPr>
            <a:r>
              <a:rPr lang="en-US" dirty="0" smtClean="0"/>
              <a:t>Sickle cell disease &amp; thalassemia </a:t>
            </a:r>
          </a:p>
          <a:p>
            <a:pPr>
              <a:buAutoNum type="alphaUcParenR"/>
            </a:pPr>
            <a:r>
              <a:rPr lang="en-US" dirty="0" smtClean="0"/>
              <a:t>B, C</a:t>
            </a:r>
          </a:p>
        </p:txBody>
      </p:sp>
    </p:spTree>
    <p:extLst>
      <p:ext uri="{BB962C8B-B14F-4D97-AF65-F5344CB8AC3E}">
        <p14:creationId xmlns:p14="http://schemas.microsoft.com/office/powerpoint/2010/main" xmlns="" val="369731449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answers</a:t>
            </a:r>
            <a:endParaRPr lang="en-US" dirty="0"/>
          </a:p>
        </p:txBody>
      </p:sp>
      <p:sp>
        <p:nvSpPr>
          <p:cNvPr id="3" name="Content Placeholder 2"/>
          <p:cNvSpPr>
            <a:spLocks noGrp="1"/>
          </p:cNvSpPr>
          <p:nvPr>
            <p:ph idx="1"/>
          </p:nvPr>
        </p:nvSpPr>
        <p:spPr/>
        <p:txBody>
          <a:bodyPr/>
          <a:lstStyle/>
          <a:p>
            <a:r>
              <a:rPr lang="en-US" dirty="0" smtClean="0"/>
              <a:t>1.B</a:t>
            </a:r>
          </a:p>
          <a:p>
            <a:r>
              <a:rPr lang="en-US" dirty="0" smtClean="0"/>
              <a:t>2.F</a:t>
            </a:r>
          </a:p>
          <a:p>
            <a:r>
              <a:rPr lang="en-US" dirty="0" smtClean="0"/>
              <a:t>3.C</a:t>
            </a:r>
          </a:p>
          <a:p>
            <a:r>
              <a:rPr lang="en-US" dirty="0" smtClean="0"/>
              <a:t>4.D</a:t>
            </a:r>
          </a:p>
        </p:txBody>
      </p:sp>
    </p:spTree>
    <p:extLst>
      <p:ext uri="{BB962C8B-B14F-4D97-AF65-F5344CB8AC3E}">
        <p14:creationId xmlns:p14="http://schemas.microsoft.com/office/powerpoint/2010/main" xmlns="" val="39336377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Resources </a:t>
            </a:r>
            <a:endParaRPr lang="en-US" dirty="0"/>
          </a:p>
        </p:txBody>
      </p:sp>
      <p:sp>
        <p:nvSpPr>
          <p:cNvPr id="3" name="Content Placeholder 2"/>
          <p:cNvSpPr>
            <a:spLocks noGrp="1"/>
          </p:cNvSpPr>
          <p:nvPr>
            <p:ph idx="1"/>
          </p:nvPr>
        </p:nvSpPr>
        <p:spPr/>
        <p:txBody>
          <a:bodyPr/>
          <a:lstStyle/>
          <a:p>
            <a:pPr>
              <a:buFont typeface="Arial" pitchFamily="34" charset="0"/>
              <a:buChar char="•"/>
            </a:pPr>
            <a:r>
              <a:rPr lang="en-US" u="sng" dirty="0"/>
              <a:t>http://</a:t>
            </a:r>
            <a:r>
              <a:rPr lang="en-US" u="sng" dirty="0" smtClean="0"/>
              <a:t>www.fhcrc.org/en/treatment/long-term-follow-up/FAQs/transplantation.html</a:t>
            </a:r>
          </a:p>
          <a:p>
            <a:pPr>
              <a:buFont typeface="Arial" pitchFamily="34" charset="0"/>
              <a:buChar char="•"/>
            </a:pPr>
            <a:r>
              <a:rPr lang="en-US" u="sng" dirty="0"/>
              <a:t>http://www.hopkinsmedicine.org/healthlibrary/conditions/hematology_and_blood_disorders/bone_marrow_transplantation_85,P00086</a:t>
            </a:r>
            <a:r>
              <a:rPr lang="en-US" u="sng" dirty="0" smtClean="0"/>
              <a:t>/</a:t>
            </a:r>
          </a:p>
          <a:p>
            <a:pPr>
              <a:buFont typeface="Arial" pitchFamily="34" charset="0"/>
              <a:buChar char="•"/>
            </a:pPr>
            <a:r>
              <a:rPr lang="en-US" u="sng" dirty="0"/>
              <a:t>http://www.cancer.org/treatment/treatmentsandsideeffects/treatmenttypes/bonemarrowandperipheralbloodstemcelltransplant/stem-cell-transplant-transplant-process</a:t>
            </a:r>
            <a:endParaRPr lang="en-US" dirty="0"/>
          </a:p>
          <a:p>
            <a:pPr>
              <a:buFont typeface="Arial" pitchFamily="34" charset="0"/>
              <a:buChar char="•"/>
            </a:pPr>
            <a:r>
              <a:rPr lang="en-US" dirty="0" smtClean="0"/>
              <a:t>Children's </a:t>
            </a:r>
            <a:r>
              <a:rPr lang="en-US" dirty="0"/>
              <a:t>H</a:t>
            </a:r>
            <a:r>
              <a:rPr lang="en-US" dirty="0" smtClean="0"/>
              <a:t>ospital </a:t>
            </a:r>
            <a:r>
              <a:rPr lang="en-US" dirty="0"/>
              <a:t>A</a:t>
            </a:r>
            <a:r>
              <a:rPr lang="en-US" dirty="0" smtClean="0"/>
              <a:t>nd </a:t>
            </a:r>
            <a:r>
              <a:rPr lang="en-US" dirty="0"/>
              <a:t>R</a:t>
            </a:r>
            <a:r>
              <a:rPr lang="en-US" dirty="0" smtClean="0"/>
              <a:t>esearch Center </a:t>
            </a:r>
            <a:r>
              <a:rPr lang="en-US" dirty="0"/>
              <a:t>O</a:t>
            </a:r>
            <a:r>
              <a:rPr lang="en-US" dirty="0" smtClean="0"/>
              <a:t>akland </a:t>
            </a:r>
          </a:p>
          <a:p>
            <a:pPr>
              <a:buFont typeface="Arial" pitchFamily="34" charset="0"/>
              <a:buChar char="•"/>
            </a:pPr>
            <a:r>
              <a:rPr lang="en-US" dirty="0" smtClean="0"/>
              <a:t>Stem cell transplantation: A Clinical Textbook</a:t>
            </a:r>
          </a:p>
          <a:p>
            <a:pPr>
              <a:buFont typeface="Arial" pitchFamily="34" charset="0"/>
              <a:buChar char="•"/>
            </a:pPr>
            <a:r>
              <a:rPr lang="en-US" dirty="0" smtClean="0"/>
              <a:t>Oncology Nursing Press, Inc. Leonard Mafrica, MBA, CAE. Barbera sigler, RN MNED. Lisa M. George, BA. Chad Chronick, Dany Sjoen </a:t>
            </a:r>
          </a:p>
          <a:p>
            <a:pPr>
              <a:buFont typeface="Arial" pitchFamily="34" charset="0"/>
              <a:buChar char="•"/>
            </a:pPr>
            <a:endParaRPr lang="en-US" dirty="0"/>
          </a:p>
          <a:p>
            <a:endParaRPr lang="en-US" dirty="0"/>
          </a:p>
          <a:p>
            <a:endParaRPr lang="en-US" dirty="0"/>
          </a:p>
        </p:txBody>
      </p:sp>
    </p:spTree>
    <p:extLst>
      <p:ext uri="{BB962C8B-B14F-4D97-AF65-F5344CB8AC3E}">
        <p14:creationId xmlns:p14="http://schemas.microsoft.com/office/powerpoint/2010/main" xmlns="" val="44913651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Learning Objectives:</a:t>
            </a:r>
            <a:endParaRPr lang="en-US" dirty="0"/>
          </a:p>
        </p:txBody>
      </p:sp>
      <p:sp>
        <p:nvSpPr>
          <p:cNvPr id="3" name="Content Placeholder 2"/>
          <p:cNvSpPr>
            <a:spLocks noGrp="1"/>
          </p:cNvSpPr>
          <p:nvPr>
            <p:ph idx="1"/>
          </p:nvPr>
        </p:nvSpPr>
        <p:spPr/>
        <p:txBody>
          <a:bodyPr/>
          <a:lstStyle/>
          <a:p>
            <a:r>
              <a:rPr lang="en-US" dirty="0" smtClean="0"/>
              <a:t> </a:t>
            </a:r>
            <a:r>
              <a:rPr lang="en-US" dirty="0" smtClean="0">
                <a:latin typeface="Papyrus" pitchFamily="66" charset="0"/>
              </a:rPr>
              <a:t>Know what bone marrow is</a:t>
            </a:r>
          </a:p>
          <a:p>
            <a:r>
              <a:rPr lang="en-US" dirty="0">
                <a:latin typeface="Papyrus" pitchFamily="66" charset="0"/>
              </a:rPr>
              <a:t> </a:t>
            </a:r>
            <a:r>
              <a:rPr lang="en-US" dirty="0" smtClean="0">
                <a:latin typeface="Papyrus" pitchFamily="66" charset="0"/>
              </a:rPr>
              <a:t>Know what a bone marrow transplant is </a:t>
            </a:r>
          </a:p>
          <a:p>
            <a:r>
              <a:rPr lang="en-US" dirty="0">
                <a:latin typeface="Papyrus" pitchFamily="66" charset="0"/>
              </a:rPr>
              <a:t> </a:t>
            </a:r>
            <a:r>
              <a:rPr lang="en-US" dirty="0" smtClean="0">
                <a:latin typeface="Papyrus" pitchFamily="66" charset="0"/>
              </a:rPr>
              <a:t>Who are good candidates for a bone marrow transplant</a:t>
            </a:r>
          </a:p>
          <a:p>
            <a:r>
              <a:rPr lang="en-US" dirty="0">
                <a:latin typeface="Papyrus" pitchFamily="66" charset="0"/>
              </a:rPr>
              <a:t> </a:t>
            </a:r>
            <a:r>
              <a:rPr lang="en-US" dirty="0" smtClean="0">
                <a:latin typeface="Papyrus" pitchFamily="66" charset="0"/>
              </a:rPr>
              <a:t>Advantages vs. Disadvantages of a bone marrow transplant</a:t>
            </a:r>
          </a:p>
          <a:p>
            <a:r>
              <a:rPr lang="en-US" dirty="0" smtClean="0">
                <a:latin typeface="Papyrus" pitchFamily="66" charset="0"/>
              </a:rPr>
              <a:t>Who can be a donor and </a:t>
            </a:r>
            <a:r>
              <a:rPr lang="en-US" dirty="0">
                <a:latin typeface="Papyrus" pitchFamily="66" charset="0"/>
              </a:rPr>
              <a:t>w</a:t>
            </a:r>
            <a:r>
              <a:rPr lang="en-US" dirty="0" smtClean="0">
                <a:latin typeface="Papyrus" pitchFamily="66" charset="0"/>
              </a:rPr>
              <a:t>here can one register.</a:t>
            </a:r>
          </a:p>
          <a:p>
            <a:r>
              <a:rPr lang="en-US" dirty="0" smtClean="0">
                <a:latin typeface="Papyrus" pitchFamily="66" charset="0"/>
              </a:rPr>
              <a:t>Learn the meaning of graft-versus-host disease</a:t>
            </a:r>
          </a:p>
          <a:p>
            <a:r>
              <a:rPr lang="en-US" dirty="0"/>
              <a:t> </a:t>
            </a:r>
          </a:p>
        </p:txBody>
      </p:sp>
    </p:spTree>
    <p:extLst>
      <p:ext uri="{BB962C8B-B14F-4D97-AF65-F5344CB8AC3E}">
        <p14:creationId xmlns:p14="http://schemas.microsoft.com/office/powerpoint/2010/main" xmlns="" val="78067116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62000" y="228600"/>
            <a:ext cx="7520940" cy="548640"/>
          </a:xfrm>
        </p:spPr>
        <p:txBody>
          <a:bodyPr>
            <a:normAutofit/>
          </a:bodyPr>
          <a:lstStyle/>
          <a:p>
            <a:r>
              <a:rPr lang="en-US" dirty="0" smtClean="0"/>
              <a:t>History</a:t>
            </a:r>
            <a:endParaRPr lang="en-US" dirty="0"/>
          </a:p>
        </p:txBody>
      </p:sp>
      <p:sp>
        <p:nvSpPr>
          <p:cNvPr id="3" name="Content Placeholder 2"/>
          <p:cNvSpPr>
            <a:spLocks noGrp="1"/>
          </p:cNvSpPr>
          <p:nvPr>
            <p:ph idx="1"/>
          </p:nvPr>
        </p:nvSpPr>
        <p:spPr>
          <a:xfrm>
            <a:off x="762000" y="762000"/>
            <a:ext cx="7520940" cy="3579849"/>
          </a:xfrm>
        </p:spPr>
        <p:txBody>
          <a:bodyPr>
            <a:noAutofit/>
          </a:bodyPr>
          <a:lstStyle/>
          <a:p>
            <a:r>
              <a:rPr lang="en-US" sz="1550" dirty="0">
                <a:latin typeface="Papyrus" pitchFamily="66" charset="0"/>
              </a:rPr>
              <a:t>The first successful transplant was performed by Dr. Thomas in Cooperstown, N.Y., in the late 1950s. The transplant involved identical twins, one of whom had leukemia. Because identical twins share the same genetic make-up, transplants between twins avoid the problems associated with non-twin transplants, such as graft-vs.-host disease.</a:t>
            </a:r>
          </a:p>
          <a:p>
            <a:r>
              <a:rPr lang="en-US" sz="1550" dirty="0">
                <a:latin typeface="Papyrus" pitchFamily="66" charset="0"/>
              </a:rPr>
              <a:t> </a:t>
            </a:r>
          </a:p>
          <a:p>
            <a:r>
              <a:rPr lang="en-US" sz="1550" dirty="0">
                <a:latin typeface="Papyrus" pitchFamily="66" charset="0"/>
              </a:rPr>
              <a:t>It wasn't until 1968, in Minnesota, that the first successful non-twin (allogeneic) transplant was performed. In this case, the donor was a sibling of the patient. Because siblings receive DNA from the same parents, a sibling is the most likely person to be a good match.</a:t>
            </a:r>
          </a:p>
          <a:p>
            <a:r>
              <a:rPr lang="en-US" sz="1550" dirty="0">
                <a:latin typeface="Papyrus" pitchFamily="66" charset="0"/>
              </a:rPr>
              <a:t> </a:t>
            </a:r>
          </a:p>
          <a:p>
            <a:r>
              <a:rPr lang="en-US" sz="1550" dirty="0">
                <a:latin typeface="Papyrus" pitchFamily="66" charset="0"/>
              </a:rPr>
              <a:t>The first successful unrelated donor transplant took place in 1973 in New York when a young boy with a genetic immunodeficiency disorder received multiple marrow transplants from a donor identified as a match through a blood bank in Denmark. The first successful unrelated donor transplant for a patient with leukemia took place in 1979 at the Hutchinson Center.</a:t>
            </a:r>
          </a:p>
          <a:p>
            <a:r>
              <a:rPr lang="en-US" sz="1550" dirty="0">
                <a:latin typeface="Papyrus" pitchFamily="66" charset="0"/>
              </a:rPr>
              <a:t> </a:t>
            </a:r>
          </a:p>
          <a:p>
            <a:endParaRPr lang="en-US" sz="1550" dirty="0"/>
          </a:p>
        </p:txBody>
      </p:sp>
    </p:spTree>
    <p:extLst>
      <p:ext uri="{BB962C8B-B14F-4D97-AF65-F5344CB8AC3E}">
        <p14:creationId xmlns:p14="http://schemas.microsoft.com/office/powerpoint/2010/main" xmlns="" val="39534739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Bone Marrow?</a:t>
            </a:r>
            <a:endParaRPr lang="en-US" dirty="0"/>
          </a:p>
        </p:txBody>
      </p:sp>
      <p:sp>
        <p:nvSpPr>
          <p:cNvPr id="3" name="Content Placeholder 2"/>
          <p:cNvSpPr>
            <a:spLocks noGrp="1"/>
          </p:cNvSpPr>
          <p:nvPr>
            <p:ph idx="1"/>
          </p:nvPr>
        </p:nvSpPr>
        <p:spPr/>
        <p:txBody>
          <a:bodyPr>
            <a:normAutofit lnSpcReduction="10000"/>
          </a:bodyPr>
          <a:lstStyle/>
          <a:p>
            <a:r>
              <a:rPr lang="en-US" dirty="0">
                <a:latin typeface="Papyrus" pitchFamily="66" charset="0"/>
              </a:rPr>
              <a:t>Bone marrow is the soft, spongy tissue found inside bones. It is the medium for development and storage of most of the body's blood cells.</a:t>
            </a:r>
          </a:p>
          <a:p>
            <a:r>
              <a:rPr lang="en-US" dirty="0">
                <a:latin typeface="Papyrus" pitchFamily="66" charset="0"/>
              </a:rPr>
              <a:t> </a:t>
            </a:r>
          </a:p>
          <a:p>
            <a:r>
              <a:rPr lang="en-US" dirty="0">
                <a:latin typeface="Papyrus" pitchFamily="66" charset="0"/>
              </a:rPr>
              <a:t>The blood cells that produce other blood cells are called stem cells. The most primitive of the stem cells is called the pluripotent stem cell, which is different than other blood cells with regard to the following properties:</a:t>
            </a:r>
          </a:p>
          <a:p>
            <a:r>
              <a:rPr lang="en-US" dirty="0">
                <a:latin typeface="Papyrus" pitchFamily="66" charset="0"/>
              </a:rPr>
              <a:t> </a:t>
            </a:r>
          </a:p>
          <a:p>
            <a:r>
              <a:rPr lang="en-US" dirty="0">
                <a:latin typeface="Papyrus" pitchFamily="66" charset="0"/>
              </a:rPr>
              <a:t>Renewal. It is able to reproduce another cell identical to itself.</a:t>
            </a:r>
          </a:p>
          <a:p>
            <a:r>
              <a:rPr lang="en-US" dirty="0">
                <a:latin typeface="Papyrus" pitchFamily="66" charset="0"/>
              </a:rPr>
              <a:t> </a:t>
            </a:r>
          </a:p>
          <a:p>
            <a:r>
              <a:rPr lang="en-US" dirty="0">
                <a:latin typeface="Papyrus" pitchFamily="66" charset="0"/>
              </a:rPr>
              <a:t>Differentiation. It is able to generate one or more subsets of more mature cells.</a:t>
            </a:r>
          </a:p>
          <a:p>
            <a:r>
              <a:rPr lang="en-US" dirty="0">
                <a:latin typeface="Papyrus" pitchFamily="66" charset="0"/>
              </a:rPr>
              <a:t> </a:t>
            </a:r>
          </a:p>
          <a:p>
            <a:r>
              <a:rPr lang="en-US" dirty="0">
                <a:latin typeface="Papyrus" pitchFamily="66" charset="0"/>
              </a:rPr>
              <a:t>It is the stem cells that are needed in bone marrow</a:t>
            </a:r>
          </a:p>
        </p:txBody>
      </p:sp>
    </p:spTree>
    <p:extLst>
      <p:ext uri="{BB962C8B-B14F-4D97-AF65-F5344CB8AC3E}">
        <p14:creationId xmlns:p14="http://schemas.microsoft.com/office/powerpoint/2010/main" xmlns="" val="36533352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990600"/>
            <a:ext cx="8229600" cy="1143000"/>
          </a:xfrm>
        </p:spPr>
        <p:txBody>
          <a:bodyPr>
            <a:normAutofit fontScale="90000"/>
          </a:bodyPr>
          <a:lstStyle/>
          <a:p>
            <a:r>
              <a:rPr lang="en-US" dirty="0"/>
              <a:t>Why is a bone marrow transplant needed?</a:t>
            </a:r>
            <a:br>
              <a:rPr lang="en-US" dirty="0"/>
            </a:br>
            <a:r>
              <a:rPr lang="en-US" dirty="0"/>
              <a:t> </a:t>
            </a:r>
            <a:br>
              <a:rPr lang="en-US" dirty="0"/>
            </a:br>
            <a:endParaRPr lang="en-US" dirty="0"/>
          </a:p>
        </p:txBody>
      </p:sp>
      <p:sp>
        <p:nvSpPr>
          <p:cNvPr id="3" name="Content Placeholder 2"/>
          <p:cNvSpPr>
            <a:spLocks noGrp="1"/>
          </p:cNvSpPr>
          <p:nvPr>
            <p:ph idx="1"/>
          </p:nvPr>
        </p:nvSpPr>
        <p:spPr/>
        <p:txBody>
          <a:bodyPr>
            <a:normAutofit/>
          </a:bodyPr>
          <a:lstStyle/>
          <a:p>
            <a:endParaRPr lang="en-US" dirty="0" smtClean="0"/>
          </a:p>
          <a:p>
            <a:endParaRPr lang="en-US" dirty="0"/>
          </a:p>
          <a:p>
            <a:r>
              <a:rPr lang="en-US" dirty="0" smtClean="0"/>
              <a:t>      </a:t>
            </a:r>
            <a:r>
              <a:rPr lang="en-US" sz="2000" dirty="0" smtClean="0">
                <a:latin typeface="Papyrus" pitchFamily="66" charset="0"/>
              </a:rPr>
              <a:t>The </a:t>
            </a:r>
            <a:r>
              <a:rPr lang="en-US" sz="2000" dirty="0">
                <a:latin typeface="Papyrus" pitchFamily="66" charset="0"/>
              </a:rPr>
              <a:t>goal of a bone marrow transplant is to cure many diseases and types of cancer. When the doses of chemotherapy or radiation needed to cure a cancer are so high that a person's bone marrow stem cells will be permanently damaged or destroyed by the treatment, a bone marrow transplant may be needed. Bone marrow transplants may also be needed if the bone marrow has been destroyed by a disease.</a:t>
            </a:r>
          </a:p>
          <a:p>
            <a:endParaRPr lang="en-US" dirty="0"/>
          </a:p>
        </p:txBody>
      </p:sp>
    </p:spTree>
    <p:extLst>
      <p:ext uri="{BB962C8B-B14F-4D97-AF65-F5344CB8AC3E}">
        <p14:creationId xmlns:p14="http://schemas.microsoft.com/office/powerpoint/2010/main" xmlns="" val="284989416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 bone marrow transplant can be used to:</a:t>
            </a:r>
          </a:p>
        </p:txBody>
      </p:sp>
      <p:sp>
        <p:nvSpPr>
          <p:cNvPr id="3" name="Content Placeholder 2"/>
          <p:cNvSpPr>
            <a:spLocks noGrp="1"/>
          </p:cNvSpPr>
          <p:nvPr>
            <p:ph idx="1"/>
          </p:nvPr>
        </p:nvSpPr>
        <p:spPr/>
        <p:txBody>
          <a:bodyPr>
            <a:normAutofit fontScale="92500" lnSpcReduction="10000"/>
          </a:bodyPr>
          <a:lstStyle/>
          <a:p>
            <a:r>
              <a:rPr lang="en-US" dirty="0">
                <a:latin typeface="Papyrus" pitchFamily="66" charset="0"/>
              </a:rPr>
              <a:t>Replace diseased, nonfunctioning bone marrow with healthy functioning bone marrow (for conditions such as leukemia, aplastic anemia, and sickle cell anemia).</a:t>
            </a:r>
          </a:p>
          <a:p>
            <a:r>
              <a:rPr lang="en-US" dirty="0">
                <a:latin typeface="Papyrus" pitchFamily="66" charset="0"/>
              </a:rPr>
              <a:t> </a:t>
            </a:r>
          </a:p>
          <a:p>
            <a:r>
              <a:rPr lang="en-US" dirty="0">
                <a:latin typeface="Papyrus" pitchFamily="66" charset="0"/>
              </a:rPr>
              <a:t>Regenerate a new immune system that will fight existing or residual leukemia or other cancers not killed by the chemotherapy or radiation used in the transplant. </a:t>
            </a:r>
          </a:p>
          <a:p>
            <a:r>
              <a:rPr lang="en-US" dirty="0">
                <a:latin typeface="Papyrus" pitchFamily="66" charset="0"/>
              </a:rPr>
              <a:t> </a:t>
            </a:r>
          </a:p>
          <a:p>
            <a:r>
              <a:rPr lang="en-US" dirty="0">
                <a:latin typeface="Papyrus" pitchFamily="66" charset="0"/>
              </a:rPr>
              <a:t>Replace the bone marrow and restore its normal function after high doses of chemotherapy and/or radiation are given to treat a malignancy. This process is often called rescue (for diseases such as lymphoma and neuroblastoma).</a:t>
            </a:r>
          </a:p>
          <a:p>
            <a:r>
              <a:rPr lang="en-US" dirty="0">
                <a:latin typeface="Papyrus" pitchFamily="66" charset="0"/>
              </a:rPr>
              <a:t> </a:t>
            </a:r>
          </a:p>
          <a:p>
            <a:r>
              <a:rPr lang="en-US" dirty="0">
                <a:latin typeface="Papyrus" pitchFamily="66" charset="0"/>
              </a:rPr>
              <a:t>Replace bone marrow with genetically healthy functioning bone marrow to prevent further damage from a genetic disease process (such as Hurler's syndrome and adrenoleukodystrophy</a:t>
            </a:r>
            <a:r>
              <a:rPr lang="en-US" dirty="0" smtClean="0">
                <a:latin typeface="Papyrus" pitchFamily="66" charset="0"/>
              </a:rPr>
              <a:t>).</a:t>
            </a:r>
            <a:r>
              <a:rPr lang="en-US" dirty="0">
                <a:latin typeface="Papyrus" pitchFamily="66" charset="0"/>
              </a:rPr>
              <a:t> </a:t>
            </a:r>
          </a:p>
          <a:p>
            <a:endParaRPr lang="en-US" dirty="0"/>
          </a:p>
        </p:txBody>
      </p:sp>
    </p:spTree>
    <p:extLst>
      <p:ext uri="{BB962C8B-B14F-4D97-AF65-F5344CB8AC3E}">
        <p14:creationId xmlns:p14="http://schemas.microsoft.com/office/powerpoint/2010/main" xmlns="" val="945156230"/>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000" dirty="0"/>
              <a:t>Many different medical tests may be done, and questions will be asked to try to </a:t>
            </a:r>
            <a:r>
              <a:rPr lang="en-US" sz="2000" dirty="0" smtClean="0"/>
              <a:t>find </a:t>
            </a:r>
            <a:r>
              <a:rPr lang="en-US" sz="2000" dirty="0"/>
              <a:t>out how well you can handle the transplant process. These might include</a:t>
            </a:r>
            <a:r>
              <a:rPr lang="en-US" sz="2000" dirty="0" smtClean="0"/>
              <a:t>:</a:t>
            </a:r>
            <a:endParaRPr lang="en-US" sz="2000" dirty="0"/>
          </a:p>
        </p:txBody>
      </p:sp>
      <p:sp>
        <p:nvSpPr>
          <p:cNvPr id="3" name="Content Placeholder 2"/>
          <p:cNvSpPr>
            <a:spLocks noGrp="1"/>
          </p:cNvSpPr>
          <p:nvPr>
            <p:ph idx="1"/>
          </p:nvPr>
        </p:nvSpPr>
        <p:spPr>
          <a:xfrm>
            <a:off x="838200" y="1371600"/>
            <a:ext cx="7520940" cy="3579849"/>
          </a:xfrm>
        </p:spPr>
        <p:txBody>
          <a:bodyPr>
            <a:normAutofit lnSpcReduction="10000"/>
          </a:bodyPr>
          <a:lstStyle/>
          <a:p>
            <a:r>
              <a:rPr lang="en-US" dirty="0"/>
              <a:t> </a:t>
            </a:r>
            <a:r>
              <a:rPr lang="en-US" sz="1400" dirty="0">
                <a:latin typeface="Papyrus" pitchFamily="66" charset="0"/>
              </a:rPr>
              <a:t>- HLA tissue typing, including high-resolution typing</a:t>
            </a:r>
          </a:p>
          <a:p>
            <a:r>
              <a:rPr lang="en-US" sz="1400" dirty="0">
                <a:latin typeface="Papyrus" pitchFamily="66" charset="0"/>
              </a:rPr>
              <a:t> - A complete health history and physical exam</a:t>
            </a:r>
          </a:p>
          <a:p>
            <a:r>
              <a:rPr lang="en-US" sz="1400" dirty="0">
                <a:latin typeface="Papyrus" pitchFamily="66" charset="0"/>
              </a:rPr>
              <a:t> - Evaluation of your psychological and emotional strengths</a:t>
            </a:r>
          </a:p>
          <a:p>
            <a:r>
              <a:rPr lang="en-US" sz="1400" dirty="0">
                <a:latin typeface="Papyrus" pitchFamily="66" charset="0"/>
              </a:rPr>
              <a:t> - Identifying who will be your primary caregiver throughout the transplant process</a:t>
            </a:r>
          </a:p>
          <a:p>
            <a:r>
              <a:rPr lang="en-US" sz="1400" dirty="0">
                <a:latin typeface="Papyrus" pitchFamily="66" charset="0"/>
              </a:rPr>
              <a:t> - Bone marrow biopsy</a:t>
            </a:r>
          </a:p>
          <a:p>
            <a:r>
              <a:rPr lang="en-US" sz="1400" dirty="0">
                <a:latin typeface="Papyrus" pitchFamily="66" charset="0"/>
              </a:rPr>
              <a:t> - CT (computed tomography) scan or MRI (magnetic resonance imaging)</a:t>
            </a:r>
          </a:p>
          <a:p>
            <a:r>
              <a:rPr lang="en-US" sz="1400" dirty="0">
                <a:latin typeface="Papyrus" pitchFamily="66" charset="0"/>
              </a:rPr>
              <a:t> - Heart tests, such as an EKG (electrocardiogram) or echocardiogram</a:t>
            </a:r>
          </a:p>
          <a:p>
            <a:r>
              <a:rPr lang="en-US" sz="1400" dirty="0">
                <a:latin typeface="Papyrus" pitchFamily="66" charset="0"/>
              </a:rPr>
              <a:t> - Lung studies, such as a chest x-ray and PFTs (pulmonary function tests)</a:t>
            </a:r>
          </a:p>
          <a:p>
            <a:r>
              <a:rPr lang="en-US" sz="1400" dirty="0">
                <a:latin typeface="Papyrus" pitchFamily="66" charset="0"/>
              </a:rPr>
              <a:t> - Consultations with other members of the transplant team, such as a dentist, dietitian, or social              worker</a:t>
            </a:r>
          </a:p>
          <a:p>
            <a:r>
              <a:rPr lang="en-US" sz="1400" dirty="0">
                <a:latin typeface="Papyrus" pitchFamily="66" charset="0"/>
              </a:rPr>
              <a:t> - Blood tests, such as a complete blood count, blood chemistries, and screening for viruses like hepatitis B, CMV, and HIV</a:t>
            </a:r>
          </a:p>
          <a:p>
            <a:endParaRPr lang="en-US" dirty="0"/>
          </a:p>
        </p:txBody>
      </p:sp>
    </p:spTree>
    <p:extLst>
      <p:ext uri="{BB962C8B-B14F-4D97-AF65-F5344CB8AC3E}">
        <p14:creationId xmlns:p14="http://schemas.microsoft.com/office/powerpoint/2010/main" xmlns="" val="274584640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is a bone marrow donor chosen?</a:t>
            </a:r>
            <a:endParaRPr lang="en-US" dirty="0"/>
          </a:p>
        </p:txBody>
      </p:sp>
      <p:sp>
        <p:nvSpPr>
          <p:cNvPr id="3" name="Content Placeholder 2"/>
          <p:cNvSpPr>
            <a:spLocks noGrp="1"/>
          </p:cNvSpPr>
          <p:nvPr>
            <p:ph idx="1"/>
          </p:nvPr>
        </p:nvSpPr>
        <p:spPr/>
        <p:txBody>
          <a:bodyPr>
            <a:normAutofit/>
          </a:bodyPr>
          <a:lstStyle/>
          <a:p>
            <a:pPr>
              <a:buFont typeface="Arial" pitchFamily="34" charset="0"/>
              <a:buChar char="•"/>
            </a:pPr>
            <a:r>
              <a:rPr lang="en-US" sz="1800" dirty="0">
                <a:latin typeface="Papyrus" pitchFamily="66" charset="0"/>
              </a:rPr>
              <a:t>The process of selecting an appropriate donor for a bone </a:t>
            </a:r>
            <a:r>
              <a:rPr lang="en-US" sz="1800" dirty="0" smtClean="0">
                <a:latin typeface="Papyrus" pitchFamily="66" charset="0"/>
              </a:rPr>
              <a:t>marrow transplant </a:t>
            </a:r>
            <a:r>
              <a:rPr lang="en-US" sz="1800" dirty="0">
                <a:latin typeface="Papyrus" pitchFamily="66" charset="0"/>
              </a:rPr>
              <a:t>is actually a very time consuming and tedious task. It </a:t>
            </a:r>
            <a:r>
              <a:rPr lang="en-US" sz="1800" dirty="0" smtClean="0">
                <a:latin typeface="Papyrus" pitchFamily="66" charset="0"/>
              </a:rPr>
              <a:t>is very </a:t>
            </a:r>
            <a:r>
              <a:rPr lang="en-US" sz="1800" dirty="0">
                <a:latin typeface="Papyrus" pitchFamily="66" charset="0"/>
              </a:rPr>
              <a:t>important that you and your donor match up on a </a:t>
            </a:r>
            <a:r>
              <a:rPr lang="en-US" sz="1800" dirty="0" smtClean="0">
                <a:latin typeface="Papyrus" pitchFamily="66" charset="0"/>
              </a:rPr>
              <a:t>genetic level </a:t>
            </a:r>
            <a:r>
              <a:rPr lang="en-US" sz="1800" dirty="0">
                <a:latin typeface="Papyrus" pitchFamily="66" charset="0"/>
              </a:rPr>
              <a:t>as best as possible to ensure the best results, so you </a:t>
            </a:r>
            <a:r>
              <a:rPr lang="en-US" sz="1800" dirty="0" smtClean="0">
                <a:latin typeface="Papyrus" pitchFamily="66" charset="0"/>
              </a:rPr>
              <a:t>can assume </a:t>
            </a:r>
            <a:r>
              <a:rPr lang="en-US" sz="1800" dirty="0">
                <a:latin typeface="Papyrus" pitchFamily="66" charset="0"/>
              </a:rPr>
              <a:t>this is a very important task. This is done using </a:t>
            </a:r>
            <a:r>
              <a:rPr lang="en-US" sz="1800" dirty="0" smtClean="0">
                <a:latin typeface="Papyrus" pitchFamily="66" charset="0"/>
              </a:rPr>
              <a:t>special tests </a:t>
            </a:r>
            <a:r>
              <a:rPr lang="en-US" sz="1800" dirty="0">
                <a:latin typeface="Papyrus" pitchFamily="66" charset="0"/>
              </a:rPr>
              <a:t>known as HLA typing.</a:t>
            </a:r>
          </a:p>
          <a:p>
            <a:pPr>
              <a:buFont typeface="Arial" pitchFamily="34" charset="0"/>
              <a:buChar char="•"/>
            </a:pPr>
            <a:r>
              <a:rPr lang="en-US" sz="1800" dirty="0" smtClean="0">
                <a:latin typeface="Papyrus" pitchFamily="66" charset="0"/>
              </a:rPr>
              <a:t>Family </a:t>
            </a:r>
            <a:r>
              <a:rPr lang="en-US" sz="1800" dirty="0">
                <a:latin typeface="Papyrus" pitchFamily="66" charset="0"/>
              </a:rPr>
              <a:t>members </a:t>
            </a:r>
            <a:r>
              <a:rPr lang="en-US" sz="1800" dirty="0" smtClean="0">
                <a:latin typeface="Papyrus" pitchFamily="66" charset="0"/>
              </a:rPr>
              <a:t>(mom</a:t>
            </a:r>
            <a:r>
              <a:rPr lang="en-US" sz="1800" dirty="0">
                <a:latin typeface="Papyrus" pitchFamily="66" charset="0"/>
              </a:rPr>
              <a:t>, dad, and siblings) are the first to </a:t>
            </a:r>
            <a:r>
              <a:rPr lang="en-US" sz="1800" dirty="0" smtClean="0">
                <a:latin typeface="Papyrus" pitchFamily="66" charset="0"/>
              </a:rPr>
              <a:t>be screened </a:t>
            </a:r>
            <a:r>
              <a:rPr lang="en-US" sz="1800" dirty="0">
                <a:latin typeface="Papyrus" pitchFamily="66" charset="0"/>
              </a:rPr>
              <a:t>to see if they are a match because they are most likely </a:t>
            </a:r>
            <a:r>
              <a:rPr lang="en-US" sz="1800" dirty="0" smtClean="0">
                <a:latin typeface="Papyrus" pitchFamily="66" charset="0"/>
              </a:rPr>
              <a:t>to be </a:t>
            </a:r>
            <a:r>
              <a:rPr lang="en-US" sz="1800" dirty="0">
                <a:latin typeface="Papyrus" pitchFamily="66" charset="0"/>
              </a:rPr>
              <a:t>potential donors. If your family does not happen to be a </a:t>
            </a:r>
            <a:r>
              <a:rPr lang="en-US" sz="1800" dirty="0" smtClean="0">
                <a:latin typeface="Papyrus" pitchFamily="66" charset="0"/>
              </a:rPr>
              <a:t>perfect match</a:t>
            </a:r>
            <a:r>
              <a:rPr lang="en-US" sz="1800" dirty="0">
                <a:latin typeface="Papyrus" pitchFamily="66" charset="0"/>
              </a:rPr>
              <a:t>, the next place they look is the National Marrow </a:t>
            </a:r>
            <a:r>
              <a:rPr lang="en-US" sz="1800" dirty="0" smtClean="0">
                <a:latin typeface="Papyrus" pitchFamily="66" charset="0"/>
              </a:rPr>
              <a:t>Donor Program</a:t>
            </a:r>
            <a:r>
              <a:rPr lang="en-US" sz="1800" dirty="0">
                <a:latin typeface="Papyrus" pitchFamily="66" charset="0"/>
              </a:rPr>
              <a:t>. This is a large system where they have records </a:t>
            </a:r>
            <a:r>
              <a:rPr lang="en-US" sz="1800" dirty="0" smtClean="0">
                <a:latin typeface="Papyrus" pitchFamily="66" charset="0"/>
              </a:rPr>
              <a:t>of potential </a:t>
            </a:r>
            <a:r>
              <a:rPr lang="en-US" sz="1800" dirty="0">
                <a:latin typeface="Papyrus" pitchFamily="66" charset="0"/>
              </a:rPr>
              <a:t>donors who are generous and willing to donate.</a:t>
            </a:r>
          </a:p>
        </p:txBody>
      </p:sp>
    </p:spTree>
    <p:extLst>
      <p:ext uri="{BB962C8B-B14F-4D97-AF65-F5344CB8AC3E}">
        <p14:creationId xmlns:p14="http://schemas.microsoft.com/office/powerpoint/2010/main" xmlns="" val="403829192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609600"/>
            <a:ext cx="7520940" cy="548640"/>
          </a:xfrm>
        </p:spPr>
        <p:txBody>
          <a:bodyPr/>
          <a:lstStyle/>
          <a:p>
            <a:r>
              <a:rPr lang="en-US" dirty="0" smtClean="0"/>
              <a:t>The recent advances in bone marrow transplant</a:t>
            </a:r>
            <a:endParaRPr lang="en-US" dirty="0"/>
          </a:p>
        </p:txBody>
      </p:sp>
      <p:sp>
        <p:nvSpPr>
          <p:cNvPr id="3" name="Content Placeholder 2"/>
          <p:cNvSpPr>
            <a:spLocks noGrp="1"/>
          </p:cNvSpPr>
          <p:nvPr>
            <p:ph idx="1"/>
          </p:nvPr>
        </p:nvSpPr>
        <p:spPr>
          <a:xfrm>
            <a:off x="914400" y="1828800"/>
            <a:ext cx="7520940" cy="3579849"/>
          </a:xfrm>
        </p:spPr>
        <p:txBody>
          <a:bodyPr>
            <a:normAutofit/>
          </a:bodyPr>
          <a:lstStyle/>
          <a:p>
            <a:endParaRPr lang="en-US" sz="1800" dirty="0" smtClean="0">
              <a:latin typeface="Papyrus" pitchFamily="66" charset="0"/>
            </a:endParaRPr>
          </a:p>
          <a:p>
            <a:pPr>
              <a:buFont typeface="Arial" pitchFamily="34" charset="0"/>
              <a:buChar char="•"/>
            </a:pPr>
            <a:r>
              <a:rPr lang="en-US" sz="1800" dirty="0" smtClean="0">
                <a:latin typeface="Papyrus" pitchFamily="66" charset="0"/>
              </a:rPr>
              <a:t>Allogeneic hematopoietic cell transplantation (HCT) is currently the only treatment and curative potential for sickle cell disease and thalassemia. </a:t>
            </a:r>
          </a:p>
          <a:p>
            <a:pPr>
              <a:buFont typeface="Arial" pitchFamily="34" charset="0"/>
              <a:buChar char="•"/>
            </a:pPr>
            <a:r>
              <a:rPr lang="en-US" sz="1800" dirty="0" smtClean="0">
                <a:latin typeface="Papyrus" pitchFamily="66" charset="0"/>
              </a:rPr>
              <a:t>HCT was 1</a:t>
            </a:r>
            <a:r>
              <a:rPr lang="en-US" sz="1800" baseline="30000" dirty="0" smtClean="0">
                <a:latin typeface="Papyrus" pitchFamily="66" charset="0"/>
              </a:rPr>
              <a:t>st</a:t>
            </a:r>
            <a:r>
              <a:rPr lang="en-US" sz="1800" dirty="0" smtClean="0">
                <a:latin typeface="Papyrus" pitchFamily="66" charset="0"/>
              </a:rPr>
              <a:t> used to treat SCD and thalassemia more than 2 decades ago, it was once experimental but now its targeted for treatment.</a:t>
            </a:r>
          </a:p>
          <a:p>
            <a:pPr>
              <a:buFont typeface="Arial" pitchFamily="34" charset="0"/>
              <a:buChar char="•"/>
            </a:pPr>
            <a:r>
              <a:rPr lang="en-US" sz="1800" dirty="0" smtClean="0">
                <a:latin typeface="Papyrus" pitchFamily="66" charset="0"/>
              </a:rPr>
              <a:t>Recent multicenter clinical studies show  an event-free survival of 85% after human leukocyte antigen (HLA)- identical sibling transplantation for SCD Thalassemia 81-87%</a:t>
            </a:r>
          </a:p>
        </p:txBody>
      </p:sp>
    </p:spTree>
    <p:extLst>
      <p:ext uri="{BB962C8B-B14F-4D97-AF65-F5344CB8AC3E}">
        <p14:creationId xmlns:p14="http://schemas.microsoft.com/office/powerpoint/2010/main" xmlns="" val="85971895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Angles">
  <a:themeElements>
    <a:clrScheme name="Concourse">
      <a:dk1>
        <a:sysClr val="windowText" lastClr="000000"/>
      </a:dk1>
      <a:lt1>
        <a:sysClr val="window" lastClr="FFFFFF"/>
      </a:lt1>
      <a:dk2>
        <a:srgbClr val="464646"/>
      </a:dk2>
      <a:lt2>
        <a:srgbClr val="DEF5FA"/>
      </a:lt2>
      <a:accent1>
        <a:srgbClr val="2DA2BF"/>
      </a:accent1>
      <a:accent2>
        <a:srgbClr val="DA1F28"/>
      </a:accent2>
      <a:accent3>
        <a:srgbClr val="EB641B"/>
      </a:accent3>
      <a:accent4>
        <a:srgbClr val="39639D"/>
      </a:accent4>
      <a:accent5>
        <a:srgbClr val="474B78"/>
      </a:accent5>
      <a:accent6>
        <a:srgbClr val="7D3C4A"/>
      </a:accent6>
      <a:hlink>
        <a:srgbClr val="FF8119"/>
      </a:hlink>
      <a:folHlink>
        <a:srgbClr val="44B9E8"/>
      </a:folHlink>
    </a:clrScheme>
    <a:fontScheme name="Angles">
      <a:majorFont>
        <a:latin typeface="Franklin Gothic Medium"/>
        <a:ea typeface=""/>
        <a:cs typeface=""/>
        <a:font script="Jpan" typeface="HG創英角ｺﾞｼｯｸUB"/>
        <a:font script="Hang" typeface="돋움"/>
        <a:font script="Hans" typeface="微软雅黑"/>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a:ea typeface=""/>
        <a:cs typeface=""/>
        <a:font script="Jpan" typeface="ＭＳ Ｐゴシック"/>
        <a:font script="Hang" typeface="맑은 고딕"/>
        <a:font script="Hans" typeface="隶书"/>
        <a:font script="Hant" typeface="新細明體"/>
        <a:font script="Arab" typeface="Arial"/>
        <a:font script="Hebr" typeface="Arial"/>
        <a:font script="Thai" typeface="Cord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blipFill rotWithShape="1">
          <a:blip xmlns:r="http://schemas.openxmlformats.org/officeDocument/2006/relationships" r:embed="rId1">
            <a:duotone>
              <a:schemeClr val="phClr">
                <a:tint val="90000"/>
                <a:shade val="85000"/>
              </a:schemeClr>
              <a:schemeClr val="phClr">
                <a:tint val="95000"/>
                <a:shade val="99000"/>
              </a:schemeClr>
            </a:duotone>
          </a:blip>
          <a:tile tx="0" ty="0" sx="100000" sy="100000" flip="none" algn="tl"/>
        </a:blipFill>
        <a:blipFill rotWithShape="1">
          <a:blip xmlns:r="http://schemas.openxmlformats.org/officeDocument/2006/relationships" r:embed="rId2">
            <a:duotone>
              <a:schemeClr val="phClr">
                <a:tint val="93000"/>
                <a:shade val="85000"/>
              </a:schemeClr>
              <a:schemeClr val="phClr">
                <a:tint val="96000"/>
                <a:shade val="99000"/>
              </a:schemeClr>
            </a:duotone>
          </a:blip>
          <a:tile tx="0" ty="0" sx="90000" sy="9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Angles</Template>
  <TotalTime>513</TotalTime>
  <Words>951</Words>
  <Application>Microsoft Office PowerPoint</Application>
  <PresentationFormat>On-screen Show (4:3)</PresentationFormat>
  <Paragraphs>108</Paragraphs>
  <Slides>17</Slides>
  <Notes>4</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Angles</vt:lpstr>
      <vt:lpstr> bone marrow</vt:lpstr>
      <vt:lpstr>Learning Objectives:</vt:lpstr>
      <vt:lpstr>History</vt:lpstr>
      <vt:lpstr>What is Bone Marrow?</vt:lpstr>
      <vt:lpstr>Why is a bone marrow transplant needed?   </vt:lpstr>
      <vt:lpstr>A bone marrow transplant can be used to:</vt:lpstr>
      <vt:lpstr>Many different medical tests may be done, and questions will be asked to try to find out how well you can handle the transplant process. These might include:</vt:lpstr>
      <vt:lpstr>How is a bone marrow donor chosen?</vt:lpstr>
      <vt:lpstr>The recent advances in bone marrow transplant</vt:lpstr>
      <vt:lpstr>Clinical correlation &amp;significance </vt:lpstr>
      <vt:lpstr>Before treatment            after treatment</vt:lpstr>
      <vt:lpstr>Questions:</vt:lpstr>
      <vt:lpstr>2. How is a donor chosen</vt:lpstr>
      <vt:lpstr>3.What is the only treatment with a curative potential for sickle cell disease &amp; Thalassemia </vt:lpstr>
      <vt:lpstr>4. A bone marrow transplant is a method of treatment for what types of diseases?</vt:lpstr>
      <vt:lpstr>answers</vt:lpstr>
      <vt:lpstr>Resources </vt:lpstr>
    </vt:vector>
  </TitlesOfParts>
  <Company>Hewlett-Packard</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Mario</dc:creator>
  <cp:lastModifiedBy>Dr. Ghaith</cp:lastModifiedBy>
  <cp:revision>31</cp:revision>
  <dcterms:created xsi:type="dcterms:W3CDTF">2014-05-27T18:00:25Z</dcterms:created>
  <dcterms:modified xsi:type="dcterms:W3CDTF">2014-05-28T16:10:36Z</dcterms:modified>
</cp:coreProperties>
</file>

<file path=docProps/thumbnail.jpeg>
</file>